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2.xml" ContentType="application/vnd.openxmlformats-officedocument.presentationml.notesSl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8" r:id="rId4"/>
  </p:sldMasterIdLst>
  <p:notesMasterIdLst>
    <p:notesMasterId r:id="rId47"/>
  </p:notesMasterIdLst>
  <p:handoutMasterIdLst>
    <p:handoutMasterId r:id="rId48"/>
  </p:handoutMasterIdLst>
  <p:sldIdLst>
    <p:sldId id="276" r:id="rId5"/>
    <p:sldId id="343" r:id="rId6"/>
    <p:sldId id="264" r:id="rId7"/>
    <p:sldId id="279" r:id="rId8"/>
    <p:sldId id="344" r:id="rId9"/>
    <p:sldId id="345" r:id="rId10"/>
    <p:sldId id="346" r:id="rId11"/>
    <p:sldId id="347" r:id="rId12"/>
    <p:sldId id="348" r:id="rId13"/>
    <p:sldId id="349" r:id="rId14"/>
    <p:sldId id="350" r:id="rId15"/>
    <p:sldId id="351" r:id="rId16"/>
    <p:sldId id="352" r:id="rId17"/>
    <p:sldId id="288" r:id="rId18"/>
    <p:sldId id="289" r:id="rId19"/>
    <p:sldId id="339" r:id="rId20"/>
    <p:sldId id="342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36" r:id="rId32"/>
    <p:sldId id="335" r:id="rId33"/>
    <p:sldId id="334" r:id="rId34"/>
    <p:sldId id="333" r:id="rId35"/>
    <p:sldId id="301" r:id="rId36"/>
    <p:sldId id="302" r:id="rId37"/>
    <p:sldId id="303" r:id="rId38"/>
    <p:sldId id="353" r:id="rId39"/>
    <p:sldId id="354" r:id="rId40"/>
    <p:sldId id="356" r:id="rId41"/>
    <p:sldId id="307" r:id="rId42"/>
    <p:sldId id="308" r:id="rId43"/>
    <p:sldId id="309" r:id="rId44"/>
    <p:sldId id="355" r:id="rId45"/>
    <p:sldId id="341" r:id="rId46"/>
  </p:sldIdLst>
  <p:sldSz cx="9144000" cy="6858000" type="screen4x3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69">
          <p15:clr>
            <a:srgbClr val="A4A3A4"/>
          </p15:clr>
        </p15:guide>
        <p15:guide id="3" orient="horz" pos="3918">
          <p15:clr>
            <a:srgbClr val="A4A3A4"/>
          </p15:clr>
        </p15:guide>
        <p15:guide id="4" orient="horz" pos="677">
          <p15:clr>
            <a:srgbClr val="A4A3A4"/>
          </p15:clr>
        </p15:guide>
        <p15:guide id="5" orient="horz" pos="289">
          <p15:clr>
            <a:srgbClr val="A4A3A4"/>
          </p15:clr>
        </p15:guide>
        <p15:guide id="6" pos="2880">
          <p15:clr>
            <a:srgbClr val="A4A3A4"/>
          </p15:clr>
        </p15:guide>
        <p15:guide id="7" pos="5488">
          <p15:clr>
            <a:srgbClr val="A4A3A4"/>
          </p15:clr>
        </p15:guide>
        <p15:guide id="8" pos="272">
          <p15:clr>
            <a:srgbClr val="A4A3A4"/>
          </p15:clr>
        </p15:guide>
        <p15:guide id="9" pos="725">
          <p15:clr>
            <a:srgbClr val="A4A3A4"/>
          </p15:clr>
        </p15:guide>
        <p15:guide id="10" pos="49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DA00"/>
    <a:srgbClr val="C9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84" autoAdjust="0"/>
  </p:normalViewPr>
  <p:slideViewPr>
    <p:cSldViewPr showGuides="1">
      <p:cViewPr varScale="1">
        <p:scale>
          <a:sx n="106" d="100"/>
          <a:sy n="106" d="100"/>
        </p:scale>
        <p:origin x="1686" y="114"/>
      </p:cViewPr>
      <p:guideLst>
        <p:guide orient="horz" pos="2160"/>
        <p:guide orient="horz" pos="969"/>
        <p:guide orient="horz" pos="3918"/>
        <p:guide orient="horz" pos="677"/>
        <p:guide orient="horz" pos="289"/>
        <p:guide pos="2880"/>
        <p:guide pos="5488"/>
        <p:guide pos="272"/>
        <p:guide pos="725"/>
        <p:guide pos="499"/>
      </p:guideLst>
    </p:cSldViewPr>
  </p:slideViewPr>
  <p:outlineViewPr>
    <p:cViewPr>
      <p:scale>
        <a:sx n="33" d="100"/>
        <a:sy n="33" d="100"/>
      </p:scale>
      <p:origin x="0" y="56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0\Peer%20groups%20IBP%202010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800"/>
              <a:t>(en milliards</a:t>
            </a:r>
            <a:r>
              <a:rPr lang="en-US" sz="800" baseline="0"/>
              <a:t> d'euros)</a:t>
            </a:r>
            <a:endParaRPr lang="en-US" sz="800"/>
          </a:p>
        </c:rich>
      </c:tx>
      <c:layout>
        <c:manualLayout>
          <c:xMode val="edge"/>
          <c:yMode val="edge"/>
          <c:x val="0.41435227074506664"/>
          <c:y val="0.1604585009915096"/>
        </c:manualLayout>
      </c:layout>
      <c:overlay val="0"/>
    </c:title>
    <c:autoTitleDeleted val="0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Grafieken!$W$3</c:f>
              <c:strCache>
                <c:ptCount val="1"/>
                <c:pt idx="0">
                  <c:v>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Grafieken!$V$4:$V$14</c:f>
              <c:numCache>
                <c:formatCode>General</c:formatCode>
                <c:ptCount val="11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</c:numCache>
            </c:numRef>
          </c:cat>
          <c:val>
            <c:numRef>
              <c:f>Grafieken!$W$4:$W$14</c:f>
              <c:numCache>
                <c:formatCode>#,##0.00_ ;[Red]\-#,##0.00\ </c:formatCode>
                <c:ptCount val="11"/>
                <c:pt idx="0">
                  <c:v>11.676775305</c:v>
                </c:pt>
                <c:pt idx="1">
                  <c:v>13.399766503</c:v>
                </c:pt>
                <c:pt idx="2">
                  <c:v>14.320905329</c:v>
                </c:pt>
                <c:pt idx="3">
                  <c:v>14.860266981000001</c:v>
                </c:pt>
                <c:pt idx="4">
                  <c:v>12.456990802799996</c:v>
                </c:pt>
                <c:pt idx="5">
                  <c:v>14.227887408320001</c:v>
                </c:pt>
                <c:pt idx="6" formatCode="#,##0.00">
                  <c:v>15.946731879369993</c:v>
                </c:pt>
                <c:pt idx="7" formatCode="#,##0.00">
                  <c:v>16.045950442990002</c:v>
                </c:pt>
                <c:pt idx="8">
                  <c:v>18.59</c:v>
                </c:pt>
                <c:pt idx="9" formatCode="#,##0.00">
                  <c:v>20.395391538909998</c:v>
                </c:pt>
                <c:pt idx="10" formatCode="0.00">
                  <c:v>23.369235345160003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202056312"/>
        <c:axId val="202056704"/>
        <c:axId val="0"/>
      </c:bar3DChart>
      <c:catAx>
        <c:axId val="2020563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2056704"/>
        <c:crosses val="autoZero"/>
        <c:auto val="1"/>
        <c:lblAlgn val="ctr"/>
        <c:lblOffset val="100"/>
        <c:noMultiLvlLbl val="0"/>
      </c:catAx>
      <c:valAx>
        <c:axId val="202056704"/>
        <c:scaling>
          <c:orientation val="minMax"/>
          <c:min val="8"/>
        </c:scaling>
        <c:delete val="0"/>
        <c:axPos val="l"/>
        <c:numFmt formatCode="#,##0.00_ ;[Red]\-#,##0.00\ " sourceLinked="1"/>
        <c:majorTickMark val="out"/>
        <c:minorTickMark val="none"/>
        <c:tickLblPos val="nextTo"/>
        <c:crossAx val="202056312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Tabellen!$I$2</c:f>
              <c:strCache>
                <c:ptCount val="1"/>
                <c:pt idx="0">
                  <c:v>Obligations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(Tabellen!$I$5,Tabellen!$I$7:$I$11)</c:f>
              <c:numCache>
                <c:formatCode>0.00%</c:formatCode>
                <c:ptCount val="6"/>
                <c:pt idx="0">
                  <c:v>9.2664760001722288E-2</c:v>
                </c:pt>
                <c:pt idx="1">
                  <c:v>2.5379453473017958E-2</c:v>
                </c:pt>
                <c:pt idx="2">
                  <c:v>0.17100437958539474</c:v>
                </c:pt>
                <c:pt idx="3">
                  <c:v>0.19719537314252414</c:v>
                </c:pt>
                <c:pt idx="4">
                  <c:v>0.50535517470655789</c:v>
                </c:pt>
                <c:pt idx="5">
                  <c:v>0</c:v>
                </c:pt>
              </c:numCache>
            </c:numRef>
          </c:val>
        </c:ser>
        <c:ser>
          <c:idx val="1"/>
          <c:order val="1"/>
          <c:tx>
            <c:strRef>
              <c:f>Tabellen!$J$2</c:f>
              <c:strCache>
                <c:ptCount val="1"/>
                <c:pt idx="0">
                  <c:v>Actions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(Tabellen!$J$5,Tabellen!$J$7:$J$11)</c:f>
              <c:numCache>
                <c:formatCode>0.00%</c:formatCode>
                <c:ptCount val="6"/>
                <c:pt idx="0">
                  <c:v>8.347964877473911E-2</c:v>
                </c:pt>
                <c:pt idx="1">
                  <c:v>7.8904307596243076E-2</c:v>
                </c:pt>
                <c:pt idx="2">
                  <c:v>4.7086809726159785E-2</c:v>
                </c:pt>
                <c:pt idx="3">
                  <c:v>0.13871534503759841</c:v>
                </c:pt>
                <c:pt idx="4">
                  <c:v>1.7126704971041024E-3</c:v>
                </c:pt>
                <c:pt idx="5">
                  <c:v>0</c:v>
                </c:pt>
              </c:numCache>
            </c:numRef>
          </c:val>
        </c:ser>
        <c:ser>
          <c:idx val="2"/>
          <c:order val="2"/>
          <c:tx>
            <c:strRef>
              <c:f>Tabellen!$K$2</c:f>
              <c:strCache>
                <c:ptCount val="1"/>
                <c:pt idx="0">
                  <c:v>OPC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(Tabellen!$K$5,Tabellen!$K$7:$K$11)</c:f>
              <c:numCache>
                <c:formatCode>0.00%</c:formatCode>
                <c:ptCount val="6"/>
                <c:pt idx="0">
                  <c:v>0.61908434109914734</c:v>
                </c:pt>
                <c:pt idx="1">
                  <c:v>0.84332763431716051</c:v>
                </c:pt>
                <c:pt idx="2">
                  <c:v>0.69516914655055329</c:v>
                </c:pt>
                <c:pt idx="3">
                  <c:v>0.55706171100387514</c:v>
                </c:pt>
                <c:pt idx="4">
                  <c:v>0.4088916320020386</c:v>
                </c:pt>
                <c:pt idx="5">
                  <c:v>0</c:v>
                </c:pt>
              </c:numCache>
            </c:numRef>
          </c:val>
        </c:ser>
        <c:ser>
          <c:idx val="3"/>
          <c:order val="3"/>
          <c:tx>
            <c:strRef>
              <c:f>Tabellen!$L$2</c:f>
              <c:strCache>
                <c:ptCount val="1"/>
                <c:pt idx="0">
                  <c:v>Prêts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(Tabellen!$L$5,Tabellen!$L$7:$L$11)</c:f>
              <c:numCache>
                <c:formatCode>0.00%</c:formatCode>
                <c:ptCount val="6"/>
                <c:pt idx="0">
                  <c:v>7.0836568888122939E-2</c:v>
                </c:pt>
                <c:pt idx="1">
                  <c:v>7.3803838788776607E-4</c:v>
                </c:pt>
                <c:pt idx="2">
                  <c:v>7.9837742494631294E-6</c:v>
                </c:pt>
                <c:pt idx="3">
                  <c:v>5.1694935570488132E-3</c:v>
                </c:pt>
                <c:pt idx="4">
                  <c:v>3.5104890259002532E-5</c:v>
                </c:pt>
                <c:pt idx="5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Tabellen!$M$2</c:f>
              <c:strCache>
                <c:ptCount val="1"/>
                <c:pt idx="0">
                  <c:v>Immobilier</c:v>
                </c:pt>
              </c:strCache>
            </c:strRef>
          </c:tx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(Tabellen!$M$5,Tabellen!$M$7:$M$11)</c:f>
              <c:numCache>
                <c:formatCode>0.00%</c:formatCode>
                <c:ptCount val="6"/>
                <c:pt idx="0">
                  <c:v>2.2908275290321432E-2</c:v>
                </c:pt>
                <c:pt idx="1">
                  <c:v>4.2586832686077143E-3</c:v>
                </c:pt>
                <c:pt idx="2">
                  <c:v>2.4408741532628755E-3</c:v>
                </c:pt>
                <c:pt idx="3">
                  <c:v>2.0759335037163662E-3</c:v>
                </c:pt>
                <c:pt idx="4">
                  <c:v>7.7013657764439377E-3</c:v>
                </c:pt>
                <c:pt idx="5">
                  <c:v>0</c:v>
                </c:pt>
              </c:numCache>
            </c:numRef>
          </c:val>
        </c:ser>
        <c:ser>
          <c:idx val="5"/>
          <c:order val="5"/>
          <c:tx>
            <c:strRef>
              <c:f>Tabellen!$N$2</c:f>
              <c:strCache>
                <c:ptCount val="1"/>
                <c:pt idx="0">
                  <c:v>Valeurs disponibles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(Tabellen!$N$5,Tabellen!$N$7:$N$11)</c:f>
              <c:numCache>
                <c:formatCode>0.00%</c:formatCode>
                <c:ptCount val="6"/>
                <c:pt idx="0">
                  <c:v>2.3634261422479697E-2</c:v>
                </c:pt>
                <c:pt idx="1">
                  <c:v>3.0747779929592652E-2</c:v>
                </c:pt>
                <c:pt idx="2">
                  <c:v>2.5575959333217265E-2</c:v>
                </c:pt>
                <c:pt idx="3">
                  <c:v>2.7282606708765991E-2</c:v>
                </c:pt>
                <c:pt idx="4">
                  <c:v>3.1178814555949227E-2</c:v>
                </c:pt>
                <c:pt idx="5">
                  <c:v>0.89837073011910895</c:v>
                </c:pt>
              </c:numCache>
            </c:numRef>
          </c:val>
        </c:ser>
        <c:ser>
          <c:idx val="6"/>
          <c:order val="6"/>
          <c:tx>
            <c:strRef>
              <c:f>Tabellen!$O$2</c:f>
              <c:strCache>
                <c:ptCount val="1"/>
                <c:pt idx="0">
                  <c:v>Autres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(Tabellen!$A$5,Tabellen!$A$7:$A$11)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(Tabellen!$O$5,Tabellen!$O$7:$O$11)</c:f>
              <c:numCache>
                <c:formatCode>0.00%</c:formatCode>
                <c:ptCount val="6"/>
                <c:pt idx="0">
                  <c:v>8.7392144523467122E-2</c:v>
                </c:pt>
                <c:pt idx="1">
                  <c:v>1.6644103027490253E-2</c:v>
                </c:pt>
                <c:pt idx="2">
                  <c:v>5.8714846877162344E-2</c:v>
                </c:pt>
                <c:pt idx="3">
                  <c:v>7.2499537046471163E-2</c:v>
                </c:pt>
                <c:pt idx="4">
                  <c:v>4.5125237571647263E-2</c:v>
                </c:pt>
                <c:pt idx="5">
                  <c:v>0.10162926988089101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203704976"/>
        <c:axId val="203705368"/>
        <c:axId val="0"/>
      </c:bar3DChart>
      <c:catAx>
        <c:axId val="203704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3705368"/>
        <c:crosses val="autoZero"/>
        <c:auto val="1"/>
        <c:lblAlgn val="ctr"/>
        <c:lblOffset val="100"/>
        <c:noMultiLvlLbl val="0"/>
      </c:catAx>
      <c:valAx>
        <c:axId val="20370536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20370497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Grafieken!$W$28</c:f>
              <c:strCache>
                <c:ptCount val="1"/>
                <c:pt idx="0">
                  <c:v>Aantal deelnemers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nl-B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Grafieken!$V$29:$V$39</c:f>
              <c:numCache>
                <c:formatCode>General</c:formatCode>
                <c:ptCount val="11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</c:numCache>
            </c:numRef>
          </c:cat>
          <c:val>
            <c:numRef>
              <c:f>Grafieken!$W$29:$W$39</c:f>
              <c:numCache>
                <c:formatCode>#,##0</c:formatCode>
                <c:ptCount val="11"/>
                <c:pt idx="0">
                  <c:v>367897</c:v>
                </c:pt>
                <c:pt idx="1">
                  <c:v>374355</c:v>
                </c:pt>
                <c:pt idx="2">
                  <c:v>403080.1</c:v>
                </c:pt>
                <c:pt idx="3">
                  <c:v>620300</c:v>
                </c:pt>
                <c:pt idx="4">
                  <c:v>860548</c:v>
                </c:pt>
                <c:pt idx="5">
                  <c:v>851191</c:v>
                </c:pt>
                <c:pt idx="6">
                  <c:v>857982</c:v>
                </c:pt>
                <c:pt idx="7">
                  <c:v>887398.2</c:v>
                </c:pt>
                <c:pt idx="8">
                  <c:v>1394936</c:v>
                </c:pt>
                <c:pt idx="9">
                  <c:v>1477713</c:v>
                </c:pt>
                <c:pt idx="10">
                  <c:v>1477347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202203280"/>
        <c:axId val="203063808"/>
        <c:axId val="0"/>
      </c:bar3DChart>
      <c:catAx>
        <c:axId val="2022032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3063808"/>
        <c:crosses val="autoZero"/>
        <c:auto val="1"/>
        <c:lblAlgn val="ctr"/>
        <c:lblOffset val="100"/>
        <c:noMultiLvlLbl val="0"/>
      </c:catAx>
      <c:valAx>
        <c:axId val="203063808"/>
        <c:scaling>
          <c:orientation val="minMax"/>
          <c:min val="0"/>
        </c:scaling>
        <c:delete val="0"/>
        <c:axPos val="l"/>
        <c:numFmt formatCode="#,##0" sourceLinked="1"/>
        <c:majorTickMark val="out"/>
        <c:minorTickMark val="none"/>
        <c:tickLblPos val="nextTo"/>
        <c:crossAx val="202203280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40"/>
      <c:rotY val="8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BBCCCC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Pt>
            <c:idx val="5"/>
            <c:bubble3D val="0"/>
            <c:spPr>
              <a:solidFill>
                <a:srgbClr val="8B9A00"/>
              </a:solidFill>
            </c:spPr>
          </c:dPt>
          <c:dPt>
            <c:idx val="6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3"/>
              <c:layout>
                <c:manualLayout>
                  <c:x val="-3.2128699429812654E-2"/>
                  <c:y val="-1.457194899817849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6.9005339849761002E-3"/>
                  <c:y val="1.092896174863392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Tabellen!$I$2:$O$2</c:f>
              <c:strCache>
                <c:ptCount val="7"/>
                <c:pt idx="0">
                  <c:v>Obligations</c:v>
                </c:pt>
                <c:pt idx="1">
                  <c:v>Actions</c:v>
                </c:pt>
                <c:pt idx="2">
                  <c:v>OPC</c:v>
                </c:pt>
                <c:pt idx="3">
                  <c:v>Prêts</c:v>
                </c:pt>
                <c:pt idx="4">
                  <c:v>Immobilier</c:v>
                </c:pt>
                <c:pt idx="5">
                  <c:v>Valeurs disponibles</c:v>
                </c:pt>
                <c:pt idx="6">
                  <c:v>Autres</c:v>
                </c:pt>
              </c:strCache>
            </c:strRef>
          </c:cat>
          <c:val>
            <c:numRef>
              <c:f>Tabellen!$I$4:$O$4</c:f>
              <c:numCache>
                <c:formatCode>0.00%</c:formatCode>
                <c:ptCount val="7"/>
                <c:pt idx="0">
                  <c:v>0.11372135075918034</c:v>
                </c:pt>
                <c:pt idx="1">
                  <c:v>7.8886578205299651E-2</c:v>
                </c:pt>
                <c:pt idx="2">
                  <c:v>0.72355669519195065</c:v>
                </c:pt>
                <c:pt idx="3">
                  <c:v>9.0409870466806198E-3</c:v>
                </c:pt>
                <c:pt idx="4">
                  <c:v>6.0787092620666269E-3</c:v>
                </c:pt>
                <c:pt idx="5">
                  <c:v>2.8924863458417372E-2</c:v>
                </c:pt>
                <c:pt idx="6">
                  <c:v>3.9790816076405042E-2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8024205040019763E-2"/>
          <c:y val="3.9975526223581997E-2"/>
          <c:w val="0.96395158991995711"/>
          <c:h val="0.83099607522241115"/>
        </c:manualLayout>
      </c:layout>
      <c:pie3DChart>
        <c:varyColors val="1"/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  <c:txPr>
        <a:bodyPr/>
        <a:lstStyle/>
        <a:p>
          <a:pPr>
            <a:defRPr sz="1200"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Grafieken!$Z$76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Lbls>
            <c:dLbl>
              <c:idx val="2"/>
              <c:layout>
                <c:manualLayout>
                  <c:x val="1.0796221322537125E-2"/>
                  <c:y val="0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2.5837707786526946E-2"/>
                  <c:y val="-3.078101723771029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3.7393008165646002E-2"/>
                  <c:y val="0"/>
                </c:manualLayout>
              </c:layout>
              <c:numFmt formatCode="0%" sourceLinked="0"/>
              <c:spPr>
                <a:noFill/>
              </c:spPr>
              <c:txPr>
                <a:bodyPr/>
                <a:lstStyle/>
                <a:p>
                  <a:pPr>
                    <a:defRPr/>
                  </a:pPr>
                  <a:endParaRPr lang="nl-B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Grafieken!$V$77:$V$81</c:f>
              <c:strCache>
                <c:ptCount val="5"/>
                <c:pt idx="0">
                  <c:v>Obligations</c:v>
                </c:pt>
                <c:pt idx="1">
                  <c:v>Actions</c:v>
                </c:pt>
                <c:pt idx="2">
                  <c:v>Valeurs disponibles</c:v>
                </c:pt>
                <c:pt idx="3">
                  <c:v>Immobilier</c:v>
                </c:pt>
                <c:pt idx="4">
                  <c:v>Autres</c:v>
                </c:pt>
              </c:strCache>
            </c:strRef>
          </c:cat>
          <c:val>
            <c:numRef>
              <c:f>Grafieken!$Z$77:$Z$81</c:f>
              <c:numCache>
                <c:formatCode>0.00%</c:formatCode>
                <c:ptCount val="5"/>
                <c:pt idx="0">
                  <c:v>0.47114035876660149</c:v>
                </c:pt>
                <c:pt idx="1">
                  <c:v>0.45619900040073974</c:v>
                </c:pt>
                <c:pt idx="2">
                  <c:v>1.6333438046508466E-2</c:v>
                </c:pt>
                <c:pt idx="3">
                  <c:v>6.84031118605002E-3</c:v>
                </c:pt>
                <c:pt idx="4">
                  <c:v>4.9486891600100273E-2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2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Grafieken!$Y$99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91C8FF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BBCC00"/>
              </a:solidFill>
            </c:spPr>
          </c:dPt>
          <c:dPt>
            <c:idx val="5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2"/>
              <c:layout>
                <c:manualLayout>
                  <c:x val="0"/>
                  <c:y val="-4.629666083406252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3.333333333333334E-2"/>
                  <c:y val="9.2592592592593732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4.1666666666666664E-2"/>
                  <c:y val="1.851851851851858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Grafieken!$V$100:$V$105</c:f>
              <c:strCache>
                <c:ptCount val="6"/>
                <c:pt idx="0">
                  <c:v>Obligations</c:v>
                </c:pt>
                <c:pt idx="1">
                  <c:v>Actions</c:v>
                </c:pt>
                <c:pt idx="2">
                  <c:v>Prêts</c:v>
                </c:pt>
                <c:pt idx="3">
                  <c:v>Immobilier</c:v>
                </c:pt>
                <c:pt idx="4">
                  <c:v>Valeurs disponibles</c:v>
                </c:pt>
                <c:pt idx="5">
                  <c:v>Autres</c:v>
                </c:pt>
              </c:strCache>
            </c:strRef>
          </c:cat>
          <c:val>
            <c:numRef>
              <c:f>Grafieken!$Y$100:$Y$105</c:f>
              <c:numCache>
                <c:formatCode>0.00%</c:formatCode>
                <c:ptCount val="6"/>
                <c:pt idx="0">
                  <c:v>0.45461811171989236</c:v>
                </c:pt>
                <c:pt idx="1">
                  <c:v>0.40897241928513012</c:v>
                </c:pt>
                <c:pt idx="2">
                  <c:v>9.040987046680618E-3</c:v>
                </c:pt>
                <c:pt idx="3">
                  <c:v>1.1028062217929508E-2</c:v>
                </c:pt>
                <c:pt idx="4">
                  <c:v>4.0743031912471493E-2</c:v>
                </c:pt>
                <c:pt idx="5">
                  <c:v>7.5597387817895878E-2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  <c:txPr>
        <a:bodyPr/>
        <a:lstStyle/>
        <a:p>
          <a:pPr rtl="0">
            <a:defRPr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Grafieken!$Y$125</c:f>
              <c:strCache>
                <c:ptCount val="1"/>
                <c:pt idx="0">
                  <c:v>% du nombre d'IRP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Grafieken!$V$127:$V$132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Grafieken!$Y$127:$Y$132</c:f>
              <c:numCache>
                <c:formatCode>0.00%</c:formatCode>
                <c:ptCount val="6"/>
                <c:pt idx="0">
                  <c:v>2.5252525252525252E-2</c:v>
                </c:pt>
                <c:pt idx="1">
                  <c:v>5.5555555555555552E-2</c:v>
                </c:pt>
                <c:pt idx="2">
                  <c:v>1.5151515151515152E-2</c:v>
                </c:pt>
                <c:pt idx="3">
                  <c:v>0.54545454545454541</c:v>
                </c:pt>
                <c:pt idx="4">
                  <c:v>0.31818181818181818</c:v>
                </c:pt>
                <c:pt idx="5">
                  <c:v>4.0404040404040407E-2</c:v>
                </c:pt>
              </c:numCache>
            </c:numRef>
          </c:val>
        </c:ser>
        <c:ser>
          <c:idx val="0"/>
          <c:order val="1"/>
          <c:tx>
            <c:strRef>
              <c:f>Grafieken!$AA$125</c:f>
              <c:strCache>
                <c:ptCount val="1"/>
                <c:pt idx="0">
                  <c:v>% du total bilantaire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Grafieken!$V$127:$V$132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Grafieken!$AA$127:$AA$132</c:f>
              <c:numCache>
                <c:formatCode>0.00%</c:formatCode>
                <c:ptCount val="6"/>
                <c:pt idx="0">
                  <c:v>0.11391611539319596</c:v>
                </c:pt>
                <c:pt idx="1">
                  <c:v>0.15431994185924053</c:v>
                </c:pt>
                <c:pt idx="2">
                  <c:v>8.0689355699459661E-2</c:v>
                </c:pt>
                <c:pt idx="3">
                  <c:v>0.54456472581828363</c:v>
                </c:pt>
                <c:pt idx="4">
                  <c:v>0.10649188378580905</c:v>
                </c:pt>
                <c:pt idx="5">
                  <c:v>1.7977444011107142E-5</c:v>
                </c:pt>
              </c:numCache>
            </c:numRef>
          </c:val>
        </c:ser>
        <c:ser>
          <c:idx val="2"/>
          <c:order val="2"/>
          <c:tx>
            <c:strRef>
              <c:f>Grafieken!$AC$125</c:f>
              <c:strCache>
                <c:ptCount val="1"/>
                <c:pt idx="0">
                  <c:v>% du nombre d'affiliés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Grafieken!$V$127:$V$132</c:f>
              <c:strCache>
                <c:ptCount val="6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  <c:pt idx="5">
                  <c:v>Liquidation</c:v>
                </c:pt>
              </c:strCache>
            </c:strRef>
          </c:cat>
          <c:val>
            <c:numRef>
              <c:f>Grafieken!$AC$127:$AC$132</c:f>
              <c:numCache>
                <c:formatCode>0.00%</c:formatCode>
                <c:ptCount val="6"/>
                <c:pt idx="0">
                  <c:v>1.0520209537772779E-2</c:v>
                </c:pt>
                <c:pt idx="1">
                  <c:v>0.74080700065725924</c:v>
                </c:pt>
                <c:pt idx="2">
                  <c:v>2.1914282832672351E-2</c:v>
                </c:pt>
                <c:pt idx="3">
                  <c:v>0.15136322069222735</c:v>
                </c:pt>
                <c:pt idx="4">
                  <c:v>7.5391224945798113E-2</c:v>
                </c:pt>
                <c:pt idx="5">
                  <c:v>4.0613342701477712E-6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3066160"/>
        <c:axId val="203066552"/>
        <c:axId val="0"/>
      </c:bar3DChart>
      <c:catAx>
        <c:axId val="2030661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3066552"/>
        <c:crosses val="autoZero"/>
        <c:auto val="1"/>
        <c:lblAlgn val="ctr"/>
        <c:lblOffset val="100"/>
        <c:noMultiLvlLbl val="0"/>
      </c:catAx>
      <c:valAx>
        <c:axId val="203066552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203066160"/>
        <c:crosses val="autoZero"/>
        <c:crossBetween val="between"/>
      </c:valAx>
    </c:plotArea>
    <c:legend>
      <c:legendPos val="t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autoTitleDeleted val="1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24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Tabellen!$E$2</c:f>
              <c:strCache>
                <c:ptCount val="1"/>
                <c:pt idx="0">
                  <c:v>Taux de couverture PCT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(Tabellen!$A$5,Tabellen!$A$7:$A$11)</c:f>
              <c:strCache>
                <c:ptCount val="5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</c:strCache>
            </c:strRef>
          </c:cat>
          <c:val>
            <c:numRef>
              <c:f>(Tabellen!$E$5,Tabellen!$E$7:$E$11)</c:f>
              <c:numCache>
                <c:formatCode>0.00%</c:formatCode>
                <c:ptCount val="5"/>
                <c:pt idx="1">
                  <c:v>1.517474861661168</c:v>
                </c:pt>
                <c:pt idx="2">
                  <c:v>1.7983885643547903</c:v>
                </c:pt>
                <c:pt idx="3">
                  <c:v>1.538459343764049</c:v>
                </c:pt>
                <c:pt idx="4">
                  <c:v>1.3767049494203918</c:v>
                </c:pt>
              </c:numCache>
            </c:numRef>
          </c:val>
        </c:ser>
        <c:ser>
          <c:idx val="1"/>
          <c:order val="1"/>
          <c:tx>
            <c:strRef>
              <c:f>Tabellen!$F$2</c:f>
              <c:strCache>
                <c:ptCount val="1"/>
                <c:pt idx="0">
                  <c:v>Taux de couverture PLT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(Tabellen!$A$5,Tabellen!$A$7:$A$11)</c:f>
              <c:strCache>
                <c:ptCount val="5"/>
                <c:pt idx="0">
                  <c:v>Premier pilier</c:v>
                </c:pt>
                <c:pt idx="1">
                  <c:v>Fonds sectoriels</c:v>
                </c:pt>
                <c:pt idx="2">
                  <c:v>Indépendants</c:v>
                </c:pt>
                <c:pt idx="3">
                  <c:v>Multi-employeurs</c:v>
                </c:pt>
                <c:pt idx="4">
                  <c:v>Mono-employeur</c:v>
                </c:pt>
              </c:strCache>
            </c:strRef>
          </c:cat>
          <c:val>
            <c:numRef>
              <c:f>(Tabellen!$F$5,Tabellen!$F$7:$F$11)</c:f>
              <c:numCache>
                <c:formatCode>0.00%</c:formatCode>
                <c:ptCount val="5"/>
                <c:pt idx="0">
                  <c:v>1.234979248038504</c:v>
                </c:pt>
                <c:pt idx="1">
                  <c:v>1.4009376051716409</c:v>
                </c:pt>
                <c:pt idx="2">
                  <c:v>1.0441484209497578</c:v>
                </c:pt>
                <c:pt idx="3">
                  <c:v>1.3382189941634346</c:v>
                </c:pt>
                <c:pt idx="4">
                  <c:v>1.2255554900402801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3067336"/>
        <c:axId val="203702232"/>
        <c:axId val="0"/>
      </c:bar3DChart>
      <c:catAx>
        <c:axId val="2030673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1860000" vert="horz"/>
          <a:lstStyle/>
          <a:p>
            <a:pPr>
              <a:defRPr/>
            </a:pPr>
            <a:endParaRPr lang="nl-BE"/>
          </a:p>
        </c:txPr>
        <c:crossAx val="203702232"/>
        <c:crosses val="autoZero"/>
        <c:auto val="1"/>
        <c:lblAlgn val="ctr"/>
        <c:lblOffset val="100"/>
        <c:noMultiLvlLbl val="0"/>
      </c:catAx>
      <c:valAx>
        <c:axId val="203702232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20306733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Tabellen!$I$2</c:f>
              <c:strCache>
                <c:ptCount val="1"/>
                <c:pt idx="0">
                  <c:v>Obligations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Tabellen!$I$4:$I$6</c:f>
              <c:numCache>
                <c:formatCode>0.00%</c:formatCode>
                <c:ptCount val="3"/>
                <c:pt idx="0">
                  <c:v>0.11372135075918034</c:v>
                </c:pt>
                <c:pt idx="1">
                  <c:v>9.2664760001722288E-2</c:v>
                </c:pt>
                <c:pt idx="2">
                  <c:v>0.11634243777528556</c:v>
                </c:pt>
              </c:numCache>
            </c:numRef>
          </c:val>
        </c:ser>
        <c:ser>
          <c:idx val="1"/>
          <c:order val="1"/>
          <c:tx>
            <c:strRef>
              <c:f>Tabellen!$J$2</c:f>
              <c:strCache>
                <c:ptCount val="1"/>
                <c:pt idx="0">
                  <c:v>Actions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Tabellen!$J$4:$J$6</c:f>
              <c:numCache>
                <c:formatCode>0.00%</c:formatCode>
                <c:ptCount val="3"/>
                <c:pt idx="0">
                  <c:v>7.8886578205299651E-2</c:v>
                </c:pt>
                <c:pt idx="1">
                  <c:v>8.347964877473911E-2</c:v>
                </c:pt>
                <c:pt idx="2">
                  <c:v>7.831484093917318E-2</c:v>
                </c:pt>
              </c:numCache>
            </c:numRef>
          </c:val>
        </c:ser>
        <c:ser>
          <c:idx val="2"/>
          <c:order val="2"/>
          <c:tx>
            <c:strRef>
              <c:f>Tabellen!$K$2</c:f>
              <c:strCache>
                <c:ptCount val="1"/>
                <c:pt idx="0">
                  <c:v>OPC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Tabellen!$K$4:$K$6</c:f>
              <c:numCache>
                <c:formatCode>0.00%</c:formatCode>
                <c:ptCount val="3"/>
                <c:pt idx="0">
                  <c:v>0.72355669519195065</c:v>
                </c:pt>
                <c:pt idx="1">
                  <c:v>0.61908434109914734</c:v>
                </c:pt>
                <c:pt idx="2">
                  <c:v>0.73656122826231973</c:v>
                </c:pt>
              </c:numCache>
            </c:numRef>
          </c:val>
        </c:ser>
        <c:ser>
          <c:idx val="3"/>
          <c:order val="3"/>
          <c:tx>
            <c:strRef>
              <c:f>Tabellen!$L$2</c:f>
              <c:strCache>
                <c:ptCount val="1"/>
                <c:pt idx="0">
                  <c:v>Prêts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Tabellen!$L$4:$L$6</c:f>
              <c:numCache>
                <c:formatCode>0.00%</c:formatCode>
                <c:ptCount val="3"/>
                <c:pt idx="0">
                  <c:v>9.0409870466806198E-3</c:v>
                </c:pt>
                <c:pt idx="1">
                  <c:v>7.0836568888122939E-2</c:v>
                </c:pt>
                <c:pt idx="2">
                  <c:v>1.3487827823267988E-3</c:v>
                </c:pt>
              </c:numCache>
            </c:numRef>
          </c:val>
        </c:ser>
        <c:ser>
          <c:idx val="4"/>
          <c:order val="4"/>
          <c:tx>
            <c:strRef>
              <c:f>Tabellen!$M$2</c:f>
              <c:strCache>
                <c:ptCount val="1"/>
                <c:pt idx="0">
                  <c:v>Immobilier</c:v>
                </c:pt>
              </c:strCache>
            </c:strRef>
          </c:tx>
          <c:spPr>
            <a:solidFill>
              <a:srgbClr val="DDDDDD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Tabellen!$M$4:$M$6</c:f>
              <c:numCache>
                <c:formatCode>0.00%</c:formatCode>
                <c:ptCount val="3"/>
                <c:pt idx="0">
                  <c:v>6.0787092620666269E-3</c:v>
                </c:pt>
                <c:pt idx="1">
                  <c:v>2.2908275290321432E-2</c:v>
                </c:pt>
                <c:pt idx="2">
                  <c:v>3.9837947760774728E-3</c:v>
                </c:pt>
              </c:numCache>
            </c:numRef>
          </c:val>
        </c:ser>
        <c:ser>
          <c:idx val="5"/>
          <c:order val="5"/>
          <c:tx>
            <c:strRef>
              <c:f>Tabellen!$N$2</c:f>
              <c:strCache>
                <c:ptCount val="1"/>
                <c:pt idx="0">
                  <c:v>Valeurs disponibles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Tabellen!$N$4:$N$6</c:f>
              <c:numCache>
                <c:formatCode>0.00%</c:formatCode>
                <c:ptCount val="3"/>
                <c:pt idx="0">
                  <c:v>2.8924863458417372E-2</c:v>
                </c:pt>
                <c:pt idx="1">
                  <c:v>2.3634261422479697E-2</c:v>
                </c:pt>
                <c:pt idx="2">
                  <c:v>2.9583428202516054E-2</c:v>
                </c:pt>
              </c:numCache>
            </c:numRef>
          </c:val>
        </c:ser>
        <c:ser>
          <c:idx val="6"/>
          <c:order val="6"/>
          <c:tx>
            <c:strRef>
              <c:f>Tabellen!$O$2</c:f>
              <c:strCache>
                <c:ptCount val="1"/>
                <c:pt idx="0">
                  <c:v>Autres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invertIfNegative val="0"/>
          <c:cat>
            <c:strRef>
              <c:f>Tabellen!$A$4:$A$6</c:f>
              <c:strCache>
                <c:ptCount val="3"/>
                <c:pt idx="0">
                  <c:v>Secteur</c:v>
                </c:pt>
                <c:pt idx="1">
                  <c:v>Premier pilier</c:v>
                </c:pt>
                <c:pt idx="2">
                  <c:v>Deuxième pilier</c:v>
                </c:pt>
              </c:strCache>
            </c:strRef>
          </c:cat>
          <c:val>
            <c:numRef>
              <c:f>Tabellen!$O$4:$O$6</c:f>
              <c:numCache>
                <c:formatCode>0.00%</c:formatCode>
                <c:ptCount val="3"/>
                <c:pt idx="0">
                  <c:v>3.9790816076405042E-2</c:v>
                </c:pt>
                <c:pt idx="1">
                  <c:v>8.7392144523467122E-2</c:v>
                </c:pt>
                <c:pt idx="2">
                  <c:v>3.3865487262301402E-2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3703800"/>
        <c:axId val="203704192"/>
        <c:axId val="0"/>
      </c:bar3DChart>
      <c:catAx>
        <c:axId val="2037038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3704192"/>
        <c:crosses val="autoZero"/>
        <c:auto val="1"/>
        <c:lblAlgn val="ctr"/>
        <c:lblOffset val="100"/>
        <c:noMultiLvlLbl val="0"/>
      </c:catAx>
      <c:valAx>
        <c:axId val="203704192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203703800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86FCF-EDB4-4BD6-A01A-AEEAEBD0A732}" type="datetimeFigureOut">
              <a:rPr lang="nl-BE" smtClean="0"/>
              <a:pPr/>
              <a:t>10/11/2015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1ED6E-4AB3-48AA-BD12-6BCACCEB99F9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1478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0FA9E-B9E1-48A3-9FA2-8D7576A5357F}" type="datetimeFigureOut">
              <a:rPr lang="nl-BE" smtClean="0"/>
              <a:pPr/>
              <a:t>10/11/2015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1EE4A-0F1D-497E-983F-5B61215D8C28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8209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2718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65424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3567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454927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88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723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1856" y="1538288"/>
            <a:ext cx="5220344" cy="4231024"/>
          </a:xfrm>
        </p:spPr>
        <p:txBody>
          <a:bodyPr/>
          <a:lstStyle>
            <a:lvl1pPr marL="360000" marR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itchFamily="34" charset="0"/>
              <a:buChar char="•"/>
              <a:tabLst/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60000" marR="0" lvl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3" y="188700"/>
            <a:ext cx="7920037" cy="990000"/>
          </a:xfrm>
        </p:spPr>
        <p:txBody>
          <a:bodyPr anchor="b"/>
          <a:lstStyle>
            <a:lvl1pPr algn="l">
              <a:lnSpc>
                <a:spcPts val="32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163" y="1538288"/>
            <a:ext cx="2339645" cy="4231024"/>
          </a:xfrm>
        </p:spPr>
        <p:txBody>
          <a:bodyPr/>
          <a:lstStyle>
            <a:lvl1pPr marL="0" indent="0">
              <a:lnSpc>
                <a:spcPts val="2000"/>
              </a:lnSpc>
              <a:spcAft>
                <a:spcPts val="1200"/>
              </a:spcAft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26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4" y="368592"/>
            <a:ext cx="7920038" cy="360048"/>
          </a:xfrm>
        </p:spPr>
        <p:txBody>
          <a:bodyPr anchor="b" anchorCtr="0"/>
          <a:lstStyle>
            <a:lvl1pPr algn="l">
              <a:lnSpc>
                <a:spcPts val="2200"/>
              </a:lnSpc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92163" y="818652"/>
            <a:ext cx="7920038" cy="4950660"/>
          </a:xfrm>
        </p:spPr>
        <p:txBody>
          <a:bodyPr anchor="t" anchorCtr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20824" y="818652"/>
            <a:ext cx="323176" cy="4951274"/>
          </a:xfrm>
        </p:spPr>
        <p:txBody>
          <a:bodyPr vert="vert270"/>
          <a:lstStyle>
            <a:lvl1pPr marL="0" indent="0" algn="l">
              <a:lnSpc>
                <a:spcPts val="1540"/>
              </a:lnSpc>
              <a:buNone/>
              <a:defRPr sz="1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067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2481" y="728640"/>
            <a:ext cx="810108" cy="4860648"/>
          </a:xfrm>
        </p:spPr>
        <p:txBody>
          <a:bodyPr vert="vert"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1801" y="728640"/>
            <a:ext cx="7020585" cy="48606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8" name="Afbeelding 17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7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42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1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41"/>
            <a:ext cx="6019801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06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SMA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5438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9175"/>
            <a:ext cx="9144000" cy="2279649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8150330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9373537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844541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0939" y="728640"/>
            <a:ext cx="7561263" cy="2520336"/>
          </a:xfrm>
        </p:spPr>
        <p:txBody>
          <a:bodyPr/>
          <a:lstStyle>
            <a:lvl1pPr>
              <a:lnSpc>
                <a:spcPts val="4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0939" y="3429000"/>
            <a:ext cx="7561263" cy="22098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09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9" y="1898797"/>
            <a:ext cx="7561263" cy="1362075"/>
          </a:xfrm>
        </p:spPr>
        <p:txBody>
          <a:bodyPr anchor="b" anchorCtr="0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0939" y="3429003"/>
            <a:ext cx="7561263" cy="15001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0" name="Afbeelding 19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9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588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fld id="{4291B9CD-F57E-4B71-8797-F4F0EC418129}" type="datetime1">
              <a:rPr lang="nl-BE" smtClean="0"/>
              <a:t>10/11/2015</a:t>
            </a:fld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5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8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1" y="1538289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025" y="1538288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04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164" y="1538290"/>
            <a:ext cx="3599813" cy="450520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1" y="2078820"/>
            <a:ext cx="3960176" cy="36904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2073" y="1535116"/>
            <a:ext cx="3574729" cy="453695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024" y="2078820"/>
            <a:ext cx="3934777" cy="369049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5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93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38290"/>
            <a:ext cx="8255001" cy="20707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1370" y="6219824"/>
            <a:ext cx="630212" cy="63817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1582" y="6219824"/>
            <a:ext cx="6660886" cy="63817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r">
              <a:defRPr sz="1000" b="0" cap="none" spc="100" baseline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Reporting sur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76966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  <p:sldLayoutId id="2147483650" r:id="rId24"/>
  </p:sldLayoutIdLst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600" b="0" i="0" kern="1200" cap="none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ts val="3080"/>
        </a:lnSpc>
        <a:spcBef>
          <a:spcPts val="0"/>
        </a:spcBef>
        <a:spcAft>
          <a:spcPts val="600"/>
        </a:spcAft>
        <a:buClr>
          <a:schemeClr val="accent2"/>
        </a:buClr>
        <a:buFont typeface="Arial" pitchFamily="34" charset="0"/>
        <a:buChar char="•"/>
        <a:defRPr sz="2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2000" indent="-252000" algn="l" defTabSz="914400" rtl="0" eaLnBrk="1" latinLnBrk="0" hangingPunct="1">
        <a:lnSpc>
          <a:spcPts val="26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64000" indent="-25200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44000" indent="-180000" algn="l" defTabSz="914400" rtl="0" eaLnBrk="1" latinLnBrk="0" hangingPunct="1">
        <a:lnSpc>
          <a:spcPts val="198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-180000" algn="l" defTabSz="914400" rtl="0" eaLnBrk="1" latinLnBrk="0" hangingPunct="1">
        <a:lnSpc>
          <a:spcPts val="15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/>
            <a:r>
              <a:rPr lang="nl-BE" sz="2400" smtClean="0"/>
              <a:t>Le secteur des Institutions de Retraite Professionnelle</a:t>
            </a:r>
            <a:endParaRPr lang="nl-NL" sz="2400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2627784" y="5733256"/>
            <a:ext cx="6120816" cy="630084"/>
          </a:xfrm>
        </p:spPr>
        <p:txBody>
          <a:bodyPr/>
          <a:lstStyle/>
          <a:p>
            <a:r>
              <a:rPr lang="nl-BE" smtClean="0"/>
              <a:t>Reporting relatif à l'exercice 2014</a:t>
            </a:r>
          </a:p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Secteur hétérogène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525537"/>
              </p:ext>
            </p:extLst>
          </p:nvPr>
        </p:nvGraphicFramePr>
        <p:xfrm>
          <a:off x="395536" y="2132856"/>
          <a:ext cx="8352929" cy="2376263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592288"/>
                <a:gridCol w="1584176"/>
                <a:gridCol w="1368152"/>
                <a:gridCol w="1512168"/>
                <a:gridCol w="1296145"/>
              </a:tblGrid>
              <a:tr h="47303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Nombre d'affiliés par IRP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Nombre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d'institutions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institutions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Nombre d'affiliés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affiliés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Plus de 5.000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23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1.291.674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87%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Entre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1.000 </a:t>
                      </a:r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et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5.000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61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146.986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Entre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500 </a:t>
                      </a:r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et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1.000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26.030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Entre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100 </a:t>
                      </a:r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et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500 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11.795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0,80%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Entre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0 </a:t>
                      </a:r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et </a:t>
                      </a:r>
                      <a:r>
                        <a:rPr lang="nl-BE" sz="1200" u="none" strike="noStrike" kern="1200">
                          <a:latin typeface="Arial" pitchFamily="34" charset="0"/>
                          <a:cs typeface="Arial" pitchFamily="34" charset="0"/>
                        </a:rPr>
                        <a:t>100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16%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862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0,06%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2603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 smtClean="0">
                          <a:latin typeface="Arial" pitchFamily="34" charset="0"/>
                          <a:cs typeface="Arial" pitchFamily="34" charset="0"/>
                        </a:rPr>
                        <a:t>Total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1.477.347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7544" y="4797152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87 % des affiliés sont concentrés dans 12 % des IRP et 38 % des IRP représentent moins de 1 % des affiliés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3165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47516" y="1412776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Composition du portefeuille</a:t>
            </a:r>
            <a:endParaRPr lang="nl-BE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7769859"/>
              </p:ext>
            </p:extLst>
          </p:nvPr>
        </p:nvGraphicFramePr>
        <p:xfrm>
          <a:off x="467543" y="1804428"/>
          <a:ext cx="8219259" cy="40008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06165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3568" y="1412776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Composition des OPC</a:t>
            </a:r>
            <a:endParaRPr lang="nl-BE"/>
          </a:p>
        </p:txBody>
      </p:sp>
      <p:graphicFrame>
        <p:nvGraphicFramePr>
          <p:cNvPr id="13" name="Chart 12"/>
          <p:cNvGraphicFramePr/>
          <p:nvPr/>
        </p:nvGraphicFramePr>
        <p:xfrm>
          <a:off x="395536" y="1916832"/>
          <a:ext cx="82809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375352"/>
              </p:ext>
            </p:extLst>
          </p:nvPr>
        </p:nvGraphicFramePr>
        <p:xfrm>
          <a:off x="702524" y="1935722"/>
          <a:ext cx="7757908" cy="3860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5139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4102" y="1412776"/>
            <a:ext cx="777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smtClean="0"/>
              <a:t>Composition du portefeuille (actifs sous-jacents des OPC ventilés)</a:t>
            </a:r>
            <a:endParaRPr lang="nl-BE" sz="160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8632891"/>
              </p:ext>
            </p:extLst>
          </p:nvPr>
        </p:nvGraphicFramePr>
        <p:xfrm>
          <a:off x="791370" y="1619416"/>
          <a:ext cx="7669596" cy="40249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27325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Total bilantaire : 10,8 Mrd €</a:t>
            </a:r>
          </a:p>
          <a:p>
            <a:pPr lvl="1"/>
            <a:r>
              <a:rPr lang="nl-BE" smtClean="0"/>
              <a:t>46 % du total bilantaire du secteur</a:t>
            </a:r>
          </a:p>
          <a:p>
            <a:r>
              <a:rPr lang="nl-BE" smtClean="0"/>
              <a:t>Provisions techniques : 7,3 Mrd €</a:t>
            </a:r>
          </a:p>
          <a:p>
            <a:pPr lvl="1"/>
            <a:r>
              <a:rPr lang="nl-BE" smtClean="0"/>
              <a:t>41 % des provisions techniques du secteur</a:t>
            </a:r>
          </a:p>
          <a:p>
            <a:r>
              <a:rPr lang="nl-BE" smtClean="0"/>
              <a:t>Nombre d'affiliés : 340.000 </a:t>
            </a:r>
          </a:p>
          <a:p>
            <a:pPr lvl="1">
              <a:buClr>
                <a:srgbClr val="9DC2D7"/>
              </a:buClr>
            </a:pPr>
            <a:r>
              <a:rPr lang="nl-BE" smtClean="0">
                <a:solidFill>
                  <a:srgbClr val="000000"/>
                </a:solidFill>
              </a:rPr>
              <a:t> </a:t>
            </a:r>
            <a:r>
              <a:rPr lang="nl-BE"/>
              <a:t>23 % du nombre d'affiliés du secteur</a:t>
            </a:r>
          </a:p>
          <a:p>
            <a:r>
              <a:rPr lang="nl-BE" smtClean="0"/>
              <a:t>Taux de couverture PCT + marge : 184 %</a:t>
            </a:r>
          </a:p>
          <a:p>
            <a:r>
              <a:rPr lang="nl-BE" smtClean="0"/>
              <a:t>Taux de couverture PLT + marge : 144 %</a:t>
            </a:r>
          </a:p>
          <a:p>
            <a:r>
              <a:rPr lang="nl-BE" smtClean="0"/>
              <a:t>Rapport PLT/PCT : 128 %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10 selon le total bilantaire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14</a:t>
            </a:fld>
            <a:endParaRPr lang="nl-BE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Total bilantaire : 19,3 Mrd €</a:t>
            </a:r>
          </a:p>
          <a:p>
            <a:pPr lvl="1"/>
            <a:r>
              <a:rPr lang="nl-BE" smtClean="0"/>
              <a:t>83 % du total bilantaire du secteur</a:t>
            </a:r>
          </a:p>
          <a:p>
            <a:r>
              <a:rPr lang="nl-BE" smtClean="0"/>
              <a:t>Provisions techniques : 14,4 Mrd €</a:t>
            </a:r>
          </a:p>
          <a:p>
            <a:pPr lvl="1"/>
            <a:r>
              <a:rPr lang="nl-BE" smtClean="0"/>
              <a:t>81 % des provisions techniques du secteur</a:t>
            </a:r>
          </a:p>
          <a:p>
            <a:r>
              <a:rPr lang="nl-BE" smtClean="0"/>
              <a:t>Nombre d'affiliés : 742.000 </a:t>
            </a:r>
          </a:p>
          <a:p>
            <a:pPr lvl="1">
              <a:buClr>
                <a:srgbClr val="9DC2D7"/>
              </a:buClr>
            </a:pPr>
            <a:r>
              <a:rPr lang="nl-BE" smtClean="0">
                <a:solidFill>
                  <a:srgbClr val="000000"/>
                </a:solidFill>
              </a:rPr>
              <a:t> </a:t>
            </a:r>
            <a:r>
              <a:rPr lang="nl-BE"/>
              <a:t>50 % du nombre d'affiliés du secteur</a:t>
            </a:r>
          </a:p>
          <a:p>
            <a:r>
              <a:rPr lang="nl-BE" smtClean="0"/>
              <a:t>Taux de couverture PCT + marge : 159 % </a:t>
            </a:r>
          </a:p>
          <a:p>
            <a:r>
              <a:rPr lang="nl-BE" smtClean="0"/>
              <a:t>Taux de couverture PLT + marge : 131 %</a:t>
            </a:r>
          </a:p>
          <a:p>
            <a:r>
              <a:rPr lang="nl-BE" smtClean="0"/>
              <a:t>Rapport PLT/PCT : 122 %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50 selon le total bilantaire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15</a:t>
            </a:fld>
            <a:endParaRPr lang="nl-BE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16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262840"/>
              </p:ext>
            </p:extLst>
          </p:nvPr>
        </p:nvGraphicFramePr>
        <p:xfrm>
          <a:off x="755576" y="2132856"/>
          <a:ext cx="8064898" cy="273630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74878"/>
                <a:gridCol w="709002"/>
                <a:gridCol w="709002"/>
                <a:gridCol w="709002"/>
                <a:gridCol w="709002"/>
                <a:gridCol w="709002"/>
                <a:gridCol w="709002"/>
                <a:gridCol w="709002"/>
                <a:gridCol w="709002"/>
                <a:gridCol w="709002"/>
                <a:gridCol w="709002"/>
              </a:tblGrid>
              <a:tr h="384251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 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 smtClean="0"/>
                        <a:t>Provisions techniques*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 smtClean="0"/>
                        <a:t>Nombre d'affiliés**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251">
                <a:tc v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b="1" smtClean="0"/>
                        <a:t>2014</a:t>
                      </a:r>
                      <a:endParaRPr lang="nl-BE" sz="1200" b="1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i="0" u="none" strike="noStrike" kern="1200" smtClean="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2014</a:t>
                      </a:r>
                      <a:endParaRPr lang="nl-BE" sz="1200" b="1" i="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251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DB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70%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251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 smtClean="0"/>
                        <a:t>DC avec tarif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9%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079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Cash Balance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5%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251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DC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16%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251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 smtClean="0"/>
                        <a:t>Total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100%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 smtClean="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nl-BE" sz="1200" b="0" i="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27584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Evolution du type d'engagement de pension</a:t>
            </a:r>
            <a:endParaRPr lang="nl-BE"/>
          </a:p>
        </p:txBody>
      </p:sp>
      <p:sp>
        <p:nvSpPr>
          <p:cNvPr id="9" name="TextBox 8"/>
          <p:cNvSpPr txBox="1"/>
          <p:nvPr/>
        </p:nvSpPr>
        <p:spPr>
          <a:xfrm>
            <a:off x="755576" y="5157192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indent="-268288"/>
            <a:r>
              <a:rPr lang="nl-BE" sz="1200" smtClean="0"/>
              <a:t>*	Provisions techniques "</a:t>
            </a:r>
            <a:r>
              <a:rPr lang="fr-FR" sz="1200" smtClean="0"/>
              <a:t>retraite et décès après la retraite</a:t>
            </a:r>
            <a:r>
              <a:rPr lang="nl-BE" sz="1200" smtClean="0"/>
              <a:t>"</a:t>
            </a:r>
          </a:p>
          <a:p>
            <a:pPr marL="268288" indent="-268288"/>
            <a:r>
              <a:rPr lang="nl-BE" sz="1200" smtClean="0"/>
              <a:t>**	Certains affiliés appartiennent à plusieurs régimes (éventuellement de types différents)</a:t>
            </a:r>
            <a:endParaRPr lang="nl-BE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827584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Nombre d'affiliés selon le type et la nature du régime</a:t>
            </a:r>
            <a:endParaRPr lang="nl-BE"/>
          </a:p>
        </p:txBody>
      </p:sp>
      <p:sp>
        <p:nvSpPr>
          <p:cNvPr id="9" name="TextBox 8"/>
          <p:cNvSpPr txBox="1"/>
          <p:nvPr/>
        </p:nvSpPr>
        <p:spPr>
          <a:xfrm>
            <a:off x="755576" y="5157192"/>
            <a:ext cx="7992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200" smtClean="0"/>
              <a:t>Certains affiliés appartiennent à plusieurs régimes (éventuellement de types différents)</a:t>
            </a:r>
            <a:endParaRPr lang="nl-BE" sz="120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256316"/>
              </p:ext>
            </p:extLst>
          </p:nvPr>
        </p:nvGraphicFramePr>
        <p:xfrm>
          <a:off x="755576" y="2348880"/>
          <a:ext cx="7770317" cy="20160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168351"/>
                <a:gridCol w="864096"/>
                <a:gridCol w="864096"/>
                <a:gridCol w="864096"/>
                <a:gridCol w="1152128"/>
                <a:gridCol w="857550"/>
              </a:tblGrid>
              <a:tr h="288000"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DB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DC+tarif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Cash Balance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Total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Régimes d'entreprise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85.287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77.886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921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6.326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170.420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Régimes multi-employeurs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144.428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65.087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2.275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12.533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224.323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Régimes sectoriels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21.616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806.315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260.634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1.088.565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Engagements</a:t>
                      </a:r>
                      <a:r>
                        <a:rPr lang="nl-BE" sz="1200" u="none" strike="noStrike" kern="1200" baseline="0" smtClean="0">
                          <a:latin typeface="+mn-lt"/>
                          <a:cs typeface="Arial" pitchFamily="34" charset="0"/>
                        </a:rPr>
                        <a:t> individuels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49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Indépendants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1.310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31.110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32.420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Total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251.352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950.623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34.306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279.496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1.515.777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en fonction de l'organisateur</a:t>
            </a:r>
          </a:p>
          <a:p>
            <a:pPr lvl="1"/>
            <a:r>
              <a:rPr lang="nl-BE" smtClean="0"/>
              <a:t>Premier pilier</a:t>
            </a:r>
          </a:p>
          <a:p>
            <a:pPr lvl="1"/>
            <a:r>
              <a:rPr lang="nl-BE" smtClean="0"/>
              <a:t>Deuxième pilier</a:t>
            </a:r>
          </a:p>
          <a:p>
            <a:pPr lvl="2"/>
            <a:r>
              <a:rPr lang="nl-BE" smtClean="0"/>
              <a:t>Fonds sectoriels</a:t>
            </a:r>
          </a:p>
          <a:p>
            <a:pPr lvl="2"/>
            <a:r>
              <a:rPr lang="nl-BE" smtClean="0"/>
              <a:t>Fonds multi-employeurs</a:t>
            </a:r>
          </a:p>
          <a:p>
            <a:pPr lvl="2"/>
            <a:r>
              <a:rPr lang="nl-BE" smtClean="0"/>
              <a:t>Fonds mono-employeur</a:t>
            </a:r>
          </a:p>
          <a:p>
            <a:pPr lvl="2"/>
            <a:r>
              <a:rPr lang="nl-BE" smtClean="0"/>
              <a:t>Indépendants</a:t>
            </a:r>
          </a:p>
          <a:p>
            <a:pPr lvl="2"/>
            <a:r>
              <a:rPr lang="nl-BE" smtClean="0"/>
              <a:t>Liquidation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18</a:t>
            </a:fld>
            <a:endParaRPr lang="nl-BE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 </a:t>
            </a:r>
            <a:r>
              <a:rPr lang="nl-BE" smtClean="0"/>
              <a:t>: 5</a:t>
            </a:r>
          </a:p>
          <a:p>
            <a:r>
              <a:rPr lang="nl-BE" smtClean="0"/>
              <a:t>Total bilantaire : 2,7 Mrd €</a:t>
            </a:r>
          </a:p>
          <a:p>
            <a:r>
              <a:rPr lang="nl-BE" smtClean="0"/>
              <a:t>Provisions techniques : 2,1 Mrd €</a:t>
            </a:r>
          </a:p>
          <a:p>
            <a:r>
              <a:rPr lang="nl-BE" smtClean="0"/>
              <a:t>Nombre d'affiliés : 15.500 </a:t>
            </a:r>
          </a:p>
          <a:p>
            <a:r>
              <a:rPr lang="nl-BE" smtClean="0"/>
              <a:t>Taux de couverture PLT + marge : 123 %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Premier pilier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19</a:t>
            </a:fld>
            <a:endParaRPr lang="nl-B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>
                <a:solidFill>
                  <a:srgbClr val="668899"/>
                </a:solidFill>
              </a:rPr>
              <a:t>Le secteur des institutions de retraite professionnelle - Exercice 2014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/>
            <a:r>
              <a:rPr lang="nl-BE" smtClean="0"/>
              <a:t>Executive summary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Reporting relatif à l'exercice 2014</a:t>
            </a:r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193 </a:t>
            </a:r>
          </a:p>
          <a:p>
            <a:r>
              <a:rPr lang="nl-BE" smtClean="0"/>
              <a:t>Total bilantaire : 20,7 Mrd €</a:t>
            </a:r>
          </a:p>
          <a:p>
            <a:r>
              <a:rPr lang="nl-BE" smtClean="0"/>
              <a:t>Provisions techniques : 15,6 Mrd €</a:t>
            </a:r>
          </a:p>
          <a:p>
            <a:r>
              <a:rPr lang="nl-BE" smtClean="0"/>
              <a:t>Nombre d'affiliés : 1,46 Mio</a:t>
            </a:r>
          </a:p>
          <a:p>
            <a:r>
              <a:rPr lang="nl-BE" smtClean="0"/>
              <a:t>Taux de couverture PCT + marge : 153 %</a:t>
            </a:r>
          </a:p>
          <a:p>
            <a:r>
              <a:rPr lang="nl-BE" smtClean="0"/>
              <a:t>Taux de couverture PLT + marge : 130 %</a:t>
            </a:r>
          </a:p>
          <a:p>
            <a:r>
              <a:rPr lang="nl-BE" smtClean="0"/>
              <a:t>Rapport PLT/PCT : 118%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Deuxième pilier (total)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20</a:t>
            </a:fld>
            <a:endParaRPr lang="nl-BE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11 </a:t>
            </a:r>
          </a:p>
          <a:p>
            <a:r>
              <a:rPr lang="nl-BE" smtClean="0"/>
              <a:t>Total bilantaire : 3,6 Mrd €</a:t>
            </a:r>
          </a:p>
          <a:p>
            <a:r>
              <a:rPr lang="nl-BE" smtClean="0"/>
              <a:t>Provisions techniques : 2,5 Mrd €</a:t>
            </a:r>
          </a:p>
          <a:p>
            <a:r>
              <a:rPr lang="nl-BE" smtClean="0"/>
              <a:t>Nombre d'affiliés : 1,1 Mio</a:t>
            </a:r>
          </a:p>
          <a:p>
            <a:r>
              <a:rPr lang="nl-BE" smtClean="0"/>
              <a:t>Taux de couverture PCT + marge : 152 %</a:t>
            </a:r>
          </a:p>
          <a:p>
            <a:r>
              <a:rPr lang="nl-BE" smtClean="0"/>
              <a:t>Taux de couverture PLT + marge : 140 %</a:t>
            </a:r>
          </a:p>
          <a:p>
            <a:r>
              <a:rPr lang="nl-BE" smtClean="0"/>
              <a:t>Rapport PLT/PCT : 108 %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Deuxième pilier : fonds sectoriels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21</a:t>
            </a:fld>
            <a:endParaRPr lang="nl-BE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108 </a:t>
            </a:r>
          </a:p>
          <a:p>
            <a:r>
              <a:rPr lang="nl-BE" smtClean="0"/>
              <a:t>Total bilantaire : 12,7 Mrd €</a:t>
            </a:r>
          </a:p>
          <a:p>
            <a:r>
              <a:rPr lang="nl-BE" smtClean="0"/>
              <a:t>Provisions techniques : 9,4 Mrd €</a:t>
            </a:r>
          </a:p>
          <a:p>
            <a:r>
              <a:rPr lang="nl-BE" smtClean="0"/>
              <a:t>Nombre d'affiliés : 224.000 </a:t>
            </a:r>
          </a:p>
          <a:p>
            <a:r>
              <a:rPr lang="nl-BE" smtClean="0"/>
              <a:t>Taux de couverture PCT + marge : 154 %</a:t>
            </a:r>
          </a:p>
          <a:p>
            <a:r>
              <a:rPr lang="nl-BE" smtClean="0"/>
              <a:t>Taux de couverture PLT + marge : 134 %</a:t>
            </a:r>
          </a:p>
          <a:p>
            <a:r>
              <a:rPr lang="nl-BE" smtClean="0"/>
              <a:t>Rapport PLT/PCT : 115 %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6" y="185738"/>
            <a:ext cx="8172322" cy="990132"/>
          </a:xfrm>
        </p:spPr>
        <p:txBody>
          <a:bodyPr/>
          <a:lstStyle/>
          <a:p>
            <a:r>
              <a:rPr lang="nl-BE" smtClean="0"/>
              <a:t>Deuxième pilier : multi-employeurs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22</a:t>
            </a:fld>
            <a:endParaRPr lang="nl-BE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63 </a:t>
            </a:r>
          </a:p>
          <a:p>
            <a:r>
              <a:rPr lang="nl-BE" smtClean="0"/>
              <a:t>Total bilantaire : 2,5 Mrd €</a:t>
            </a:r>
          </a:p>
          <a:p>
            <a:r>
              <a:rPr lang="nl-BE" smtClean="0"/>
              <a:t>Provisions techniques : 2 Mrd €</a:t>
            </a:r>
          </a:p>
          <a:p>
            <a:r>
              <a:rPr lang="nl-BE" smtClean="0"/>
              <a:t>Nombre d'affiliés : 111.000 </a:t>
            </a:r>
          </a:p>
          <a:p>
            <a:r>
              <a:rPr lang="nl-BE" smtClean="0"/>
              <a:t>Taux de couverture PCT + marge : 138 %</a:t>
            </a:r>
          </a:p>
          <a:p>
            <a:r>
              <a:rPr lang="nl-BE" smtClean="0"/>
              <a:t>Taux de couverture PLT + marge : 123 %</a:t>
            </a:r>
          </a:p>
          <a:p>
            <a:r>
              <a:rPr lang="nl-BE" smtClean="0"/>
              <a:t>Rapport PLT/PCT : 112 %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6" y="185738"/>
            <a:ext cx="8100313" cy="990132"/>
          </a:xfrm>
        </p:spPr>
        <p:txBody>
          <a:bodyPr/>
          <a:lstStyle/>
          <a:p>
            <a:r>
              <a:rPr lang="nl-BE" smtClean="0"/>
              <a:t>Deuxième pilier : mono-employeur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23</a:t>
            </a:fld>
            <a:endParaRPr lang="nl-BE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3 </a:t>
            </a:r>
          </a:p>
          <a:p>
            <a:r>
              <a:rPr lang="nl-BE" smtClean="0"/>
              <a:t>Total bilantaire : 1,9 Mrd €</a:t>
            </a:r>
          </a:p>
          <a:p>
            <a:r>
              <a:rPr lang="nl-BE" smtClean="0"/>
              <a:t>Provisions techniques : 1,7 Mrd €</a:t>
            </a:r>
          </a:p>
          <a:p>
            <a:r>
              <a:rPr lang="nl-BE" smtClean="0"/>
              <a:t>Nombre d'affiliés : 32.000 </a:t>
            </a:r>
          </a:p>
          <a:p>
            <a:r>
              <a:rPr lang="nl-BE" smtClean="0"/>
              <a:t>Taux de couverture PCT + marge : 180 %</a:t>
            </a:r>
          </a:p>
          <a:p>
            <a:r>
              <a:rPr lang="nl-BE" smtClean="0"/>
              <a:t>Taux de couverture PLT + marge : 104 %</a:t>
            </a:r>
          </a:p>
          <a:p>
            <a:r>
              <a:rPr lang="nl-BE" smtClean="0"/>
              <a:t>Rapport PLT/PCT : 177 %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Deuxième pilier : indépendants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24</a:t>
            </a:fld>
            <a:endParaRPr lang="nl-BE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8 </a:t>
            </a:r>
          </a:p>
          <a:p>
            <a:r>
              <a:rPr lang="nl-BE" smtClean="0"/>
              <a:t>Total bilantaire : 420.000 €</a:t>
            </a:r>
          </a:p>
          <a:p>
            <a:r>
              <a:rPr lang="nl-BE" smtClean="0"/>
              <a:t>Provisions techniques : 147.000 €</a:t>
            </a:r>
          </a:p>
          <a:p>
            <a:r>
              <a:rPr lang="nl-BE" smtClean="0"/>
              <a:t>Nombre d'affiliés : 6 </a:t>
            </a:r>
          </a:p>
          <a:p>
            <a:r>
              <a:rPr lang="nl-BE" smtClean="0"/>
              <a:t>Taux de couverture PCT + marge : 100 %</a:t>
            </a:r>
          </a:p>
          <a:p>
            <a:r>
              <a:rPr lang="nl-BE" smtClean="0"/>
              <a:t>Taux de couverture PLT + marge : 100 %</a:t>
            </a:r>
          </a:p>
          <a:p>
            <a:r>
              <a:rPr lang="nl-BE" smtClean="0"/>
              <a:t>Rapport PLT/PCT : 100 % 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Deuxième pilier : liquidation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25</a:t>
            </a:fld>
            <a:endParaRPr lang="nl-BE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en fonction de la nature de l'engagement de pension</a:t>
            </a:r>
          </a:p>
          <a:p>
            <a:endParaRPr lang="nl-BE" sz="2000" smtClean="0"/>
          </a:p>
          <a:p>
            <a:pPr lvl="1"/>
            <a:r>
              <a:rPr lang="nl-BE" smtClean="0"/>
              <a:t>IRP avec au moins un plan comportant l'une ou l'autre forme de promesse de rendement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Uniquement des plans DB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Uniquement des plans DC + tarif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Uniquement des plans Cash Balance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Mixte</a:t>
            </a:r>
            <a:endParaRPr lang="nl-BE" sz="1200" smtClean="0"/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IRP </a:t>
            </a:r>
            <a:r>
              <a:rPr lang="nl-BE" smtClean="0"/>
              <a:t>avec uniquement des plans DC sans tarif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898CD9-BA95-4A68-8F64-76B0F869134E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 </a:t>
            </a:r>
            <a:r>
              <a:rPr lang="nl-BE" smtClean="0"/>
              <a:t>: 169 </a:t>
            </a:r>
          </a:p>
          <a:p>
            <a:r>
              <a:rPr lang="nl-BE" smtClean="0"/>
              <a:t>Total bilantaire : 21,4 Mrd €</a:t>
            </a:r>
          </a:p>
          <a:p>
            <a:r>
              <a:rPr lang="nl-BE" smtClean="0"/>
              <a:t>Provisions techniques : 15,9 Mrd €</a:t>
            </a:r>
          </a:p>
          <a:p>
            <a:r>
              <a:rPr lang="nl-BE" smtClean="0"/>
              <a:t>Nombre d'affiliés : 601.000 </a:t>
            </a:r>
          </a:p>
          <a:p>
            <a:r>
              <a:rPr lang="nl-BE" smtClean="0"/>
              <a:t>Taux de couverture PCT + marge : 162 %</a:t>
            </a:r>
          </a:p>
          <a:p>
            <a:r>
              <a:rPr lang="nl-BE" smtClean="0"/>
              <a:t>Taux de couverture PLT + marge : 132 %</a:t>
            </a:r>
          </a:p>
          <a:p>
            <a:r>
              <a:rPr lang="nl-BE" smtClean="0"/>
              <a:t>Rapport PLT/PCT : 123 %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5576" y="332656"/>
            <a:ext cx="8136904" cy="843214"/>
          </a:xfrm>
        </p:spPr>
        <p:txBody>
          <a:bodyPr/>
          <a:lstStyle/>
          <a:p>
            <a:r>
              <a:rPr lang="nl-BE" sz="2800" smtClean="0"/>
              <a:t>IRP avec au moins un plan comportant l'une ou l'autre forme de promesse de rendement</a:t>
            </a:r>
            <a:endParaRPr lang="nl-BE" sz="2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27</a:t>
            </a:fld>
            <a:endParaRPr lang="nl-BE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89</a:t>
            </a:r>
          </a:p>
          <a:p>
            <a:r>
              <a:rPr lang="nl-BE" smtClean="0"/>
              <a:t>Total bilantaire : 9,5 Mrd €</a:t>
            </a:r>
          </a:p>
          <a:p>
            <a:r>
              <a:rPr lang="nl-BE" smtClean="0"/>
              <a:t>Provisions techniques : 6,1 Mrd €</a:t>
            </a:r>
          </a:p>
          <a:p>
            <a:r>
              <a:rPr lang="nl-BE" smtClean="0"/>
              <a:t>Nombre d'affiliés : 142.000 </a:t>
            </a:r>
          </a:p>
          <a:p>
            <a:r>
              <a:rPr lang="nl-BE" smtClean="0"/>
              <a:t>Taux de couverture PCT + marge : 191 %</a:t>
            </a:r>
          </a:p>
          <a:p>
            <a:r>
              <a:rPr lang="nl-BE" smtClean="0"/>
              <a:t>Taux de couverture PLT + marge : 153 %</a:t>
            </a:r>
          </a:p>
          <a:p>
            <a:r>
              <a:rPr lang="nl-BE" smtClean="0"/>
              <a:t>Rapport PLT/PCT : 125 %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smtClean="0"/>
              <a:t>IRP avec promesse de rendement : uniquement DB</a:t>
            </a:r>
            <a:endParaRPr lang="nl-BE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28</a:t>
            </a:fld>
            <a:endParaRPr lang="nl-BE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5 </a:t>
            </a:r>
          </a:p>
          <a:p>
            <a:r>
              <a:rPr lang="nl-BE" smtClean="0"/>
              <a:t>Total bilantaire : 1,9 Mrd €</a:t>
            </a:r>
          </a:p>
          <a:p>
            <a:r>
              <a:rPr lang="nl-BE" smtClean="0"/>
              <a:t>Provisions techniques : 1,7 Mrd €</a:t>
            </a:r>
          </a:p>
          <a:p>
            <a:r>
              <a:rPr lang="nl-BE" smtClean="0"/>
              <a:t>Nombre d'affiliés : 33.000 </a:t>
            </a:r>
          </a:p>
          <a:p>
            <a:r>
              <a:rPr lang="nl-BE" smtClean="0"/>
              <a:t>Taux de couverture PCT + marge : 180 %</a:t>
            </a:r>
          </a:p>
          <a:p>
            <a:r>
              <a:rPr lang="nl-BE" smtClean="0"/>
              <a:t>Taux de couverture PLT + marge : 105 %</a:t>
            </a:r>
          </a:p>
          <a:p>
            <a:r>
              <a:rPr lang="nl-BE" smtClean="0"/>
              <a:t>Rapport PLT/PCT : 177 %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smtClean="0"/>
              <a:t>IRP avec promesse de rendement : uniquement DC + tarif</a:t>
            </a:r>
            <a:endParaRPr lang="nl-BE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29</a:t>
            </a:fld>
            <a:endParaRPr lang="nl-B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nl-BE" sz="1800"/>
              <a:t>Le secteur des IRP reste un secteur très hétérogène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1800"/>
              <a:t>Fin </a:t>
            </a:r>
            <a:r>
              <a:rPr lang="nl-BE" sz="1800" smtClean="0"/>
              <a:t>2014, </a:t>
            </a:r>
            <a:r>
              <a:rPr lang="nl-BE" sz="1800"/>
              <a:t>il y avait </a:t>
            </a:r>
            <a:r>
              <a:rPr lang="nl-BE" sz="1800" smtClean="0"/>
              <a:t>198 </a:t>
            </a:r>
            <a:r>
              <a:rPr lang="nl-BE" sz="1800"/>
              <a:t>IRP rapporteuses dont </a:t>
            </a:r>
            <a:r>
              <a:rPr lang="nl-BE" sz="1800" smtClean="0"/>
              <a:t>8 </a:t>
            </a:r>
            <a:r>
              <a:rPr lang="nl-BE" sz="1800"/>
              <a:t>en liquidation ou liquidées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1800"/>
              <a:t>Le total bilantaire (</a:t>
            </a:r>
            <a:r>
              <a:rPr lang="nl-BE" sz="1800" smtClean="0"/>
              <a:t>23,4 </a:t>
            </a:r>
            <a:r>
              <a:rPr lang="nl-BE" sz="1800"/>
              <a:t>mia €) </a:t>
            </a:r>
            <a:r>
              <a:rPr lang="nl-BE" sz="1800" smtClean="0"/>
              <a:t>a, à nouveau, sensiblement </a:t>
            </a:r>
            <a:r>
              <a:rPr lang="nl-BE" sz="1800"/>
              <a:t>augmenté (+ </a:t>
            </a:r>
            <a:r>
              <a:rPr lang="nl-BE" sz="1800" smtClean="0"/>
              <a:t>15 </a:t>
            </a:r>
            <a:r>
              <a:rPr lang="nl-BE" sz="1800"/>
              <a:t>%) surtout suite aux </a:t>
            </a:r>
            <a:r>
              <a:rPr lang="nl-BE" sz="1800" smtClean="0"/>
              <a:t>résultats </a:t>
            </a:r>
            <a:r>
              <a:rPr lang="nl-BE" sz="1800"/>
              <a:t>financiers </a:t>
            </a:r>
          </a:p>
          <a:p>
            <a:pPr lvl="0">
              <a:lnSpc>
                <a:spcPts val="2000"/>
              </a:lnSpc>
              <a:spcBef>
                <a:spcPts val="1200"/>
              </a:spcBef>
            </a:pPr>
            <a:r>
              <a:rPr lang="fr-BE" sz="1800"/>
              <a:t>Le nombre d’affiliés </a:t>
            </a:r>
            <a:r>
              <a:rPr lang="fr-BE" sz="1800" smtClean="0"/>
              <a:t>reste plus ou moins égal (1.477.347)</a:t>
            </a:r>
            <a:endParaRPr lang="nl-BE" sz="1800"/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1800"/>
              <a:t>Les IRP investissent toujours principalement dans des OPC (OPC en actions et OPC en obligations)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1800" smtClean="0"/>
              <a:t>L’augmentation du nombre d’affiliés et du montant des provisions techniques des régimes de type DC par rapport aux régimes de type DB se poursuit</a:t>
            </a:r>
            <a:endParaRPr lang="nl-BE" sz="1800"/>
          </a:p>
          <a:p>
            <a:endParaRPr lang="nl-BE" dirty="0"/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Executive summary</a:t>
            </a:r>
            <a:endParaRPr lang="nl-BE" dirty="0"/>
          </a:p>
        </p:txBody>
      </p:sp>
      <p:sp>
        <p:nvSpPr>
          <p:cNvPr id="12" name="Tijdelijke aanduiding voor voettekst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Reporting relatif à l'exercice 2014</a:t>
            </a:r>
            <a:endParaRPr lang="nl-BE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3 </a:t>
            </a:r>
          </a:p>
          <a:p>
            <a:r>
              <a:rPr lang="nl-BE" smtClean="0"/>
              <a:t>Total bilantaire : 529 Mio €</a:t>
            </a:r>
          </a:p>
          <a:p>
            <a:r>
              <a:rPr lang="nl-BE" smtClean="0"/>
              <a:t>Provisions techniques : 429 Mio €</a:t>
            </a:r>
          </a:p>
          <a:p>
            <a:r>
              <a:rPr lang="nl-BE" smtClean="0"/>
              <a:t>Nombre d'affiliés : 264.000 </a:t>
            </a:r>
          </a:p>
          <a:p>
            <a:r>
              <a:rPr lang="nl-BE" smtClean="0"/>
              <a:t>Taux de couverture PCT + marge : 125 %</a:t>
            </a:r>
          </a:p>
          <a:p>
            <a:r>
              <a:rPr lang="nl-BE" smtClean="0"/>
              <a:t>Taux de couverture PLT + marge : 123 %</a:t>
            </a:r>
          </a:p>
          <a:p>
            <a:r>
              <a:rPr lang="nl-BE" smtClean="0"/>
              <a:t>Rapport PLT/PCT : 101 %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 smtClean="0"/>
              <a:t>IRP avec promesse de rendement : uniquement Cash Balance</a:t>
            </a:r>
            <a:endParaRPr lang="nl-BE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30</a:t>
            </a:fld>
            <a:endParaRPr lang="nl-BE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72 </a:t>
            </a:r>
          </a:p>
          <a:p>
            <a:r>
              <a:rPr lang="nl-BE" smtClean="0"/>
              <a:t>Total bilantaire : 9,4 Mrd €</a:t>
            </a:r>
          </a:p>
          <a:p>
            <a:r>
              <a:rPr lang="nl-BE" smtClean="0"/>
              <a:t>Provisions techniques : 7,7 Mrd €</a:t>
            </a:r>
          </a:p>
          <a:p>
            <a:r>
              <a:rPr lang="nl-BE" smtClean="0"/>
              <a:t>Nombre d'affiliés : 162.000 </a:t>
            </a:r>
          </a:p>
          <a:p>
            <a:r>
              <a:rPr lang="nl-BE" smtClean="0"/>
              <a:t>Taux de couverture PCT + marge : 140 %</a:t>
            </a:r>
          </a:p>
          <a:p>
            <a:r>
              <a:rPr lang="nl-BE" smtClean="0"/>
              <a:t>Taux de couverture PLT + marge : 121 %</a:t>
            </a:r>
          </a:p>
          <a:p>
            <a:r>
              <a:rPr lang="nl-BE" smtClean="0"/>
              <a:t>Rapport PLT/PCT : 115 %</a:t>
            </a:r>
          </a:p>
          <a:p>
            <a:endParaRPr lang="nl-BE" smtClean="0"/>
          </a:p>
          <a:p>
            <a:endParaRPr lang="nl-BE" smtClean="0"/>
          </a:p>
          <a:p>
            <a:pPr>
              <a:buNone/>
            </a:pPr>
            <a:r>
              <a:rPr lang="nl-BE" sz="1200" smtClean="0"/>
              <a:t>* Eventuellement avec aussi un ou plusieurs plans DC</a:t>
            </a:r>
            <a:endParaRPr lang="nl-BE" sz="1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7" y="185738"/>
            <a:ext cx="7596258" cy="990132"/>
          </a:xfrm>
        </p:spPr>
        <p:txBody>
          <a:bodyPr/>
          <a:lstStyle/>
          <a:p>
            <a:r>
              <a:rPr lang="nl-BE" sz="3200" smtClean="0"/>
              <a:t>IRP avec promesse de rendement : mixte*</a:t>
            </a:r>
            <a:endParaRPr lang="nl-BE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31</a:t>
            </a:fld>
            <a:endParaRPr lang="nl-BE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 </a:t>
            </a:r>
            <a:r>
              <a:rPr lang="nl-BE" smtClean="0"/>
              <a:t>: 29 </a:t>
            </a:r>
          </a:p>
          <a:p>
            <a:r>
              <a:rPr lang="nl-BE" smtClean="0"/>
              <a:t>Total bilantaire : 2 Mrd €</a:t>
            </a:r>
          </a:p>
          <a:p>
            <a:r>
              <a:rPr lang="nl-BE" smtClean="0"/>
              <a:t>Provisions techniques : 1,8 Mrd €</a:t>
            </a:r>
          </a:p>
          <a:p>
            <a:r>
              <a:rPr lang="nl-BE" smtClean="0"/>
              <a:t>Nombre d'affiliés : 877.000 </a:t>
            </a:r>
          </a:p>
          <a:p>
            <a:r>
              <a:rPr lang="nl-BE" smtClean="0"/>
              <a:t>Taux de couverture PCT + marge : 109 %</a:t>
            </a:r>
          </a:p>
          <a:p>
            <a:r>
              <a:rPr lang="nl-BE" smtClean="0"/>
              <a:t>Taux de couverture PLT + marge : 108 % 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7583" y="476672"/>
            <a:ext cx="7859219" cy="699198"/>
          </a:xfrm>
        </p:spPr>
        <p:txBody>
          <a:bodyPr/>
          <a:lstStyle/>
          <a:p>
            <a:r>
              <a:rPr lang="nl-BE" sz="3200" smtClean="0"/>
              <a:t>IRP avec uniquement des plans DC sans tarif</a:t>
            </a:r>
            <a:endParaRPr lang="nl-BE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32</a:t>
            </a:fld>
            <a:endParaRPr lang="nl-BE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en fonction de l'exercice ou non d'activités transfrontalières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IRP avec uniquement des activités en Belgique</a:t>
            </a:r>
          </a:p>
          <a:p>
            <a:pPr lvl="1"/>
            <a:r>
              <a:rPr lang="nl-BE" smtClean="0"/>
              <a:t>IRP avec également des activités transfrontalières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898CD9-BA95-4A68-8F64-76B0F869134E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Nombre d'IRP rapporteuses</a:t>
            </a:r>
            <a:r>
              <a:rPr lang="nl-BE" smtClean="0"/>
              <a:t> : 12 </a:t>
            </a:r>
          </a:p>
          <a:p>
            <a:r>
              <a:rPr lang="nl-BE" smtClean="0"/>
              <a:t>Total bilantaire : 2,3 Mia €</a:t>
            </a:r>
          </a:p>
          <a:p>
            <a:r>
              <a:rPr lang="nl-BE" smtClean="0"/>
              <a:t>Provisions techniques : 1,9 Mia €</a:t>
            </a:r>
          </a:p>
          <a:p>
            <a:r>
              <a:rPr lang="nl-BE" smtClean="0"/>
              <a:t>Nombre d'affiliés : 33.000 </a:t>
            </a:r>
          </a:p>
          <a:p>
            <a:r>
              <a:rPr lang="nl-BE" smtClean="0"/>
              <a:t>Taux de couverture PCT + marge : 136 %</a:t>
            </a:r>
          </a:p>
          <a:p>
            <a:r>
              <a:rPr lang="nl-BE" smtClean="0"/>
              <a:t>Taux de couverture PLT + marge : 122 %</a:t>
            </a:r>
          </a:p>
          <a:p>
            <a:r>
              <a:rPr lang="nl-BE" smtClean="0"/>
              <a:t>Rapport PLT/PCT : 111 %</a:t>
            </a:r>
          </a:p>
          <a:p>
            <a:r>
              <a:rPr lang="nl-BE" smtClean="0"/>
              <a:t>Actif en </a:t>
            </a:r>
            <a:r>
              <a:rPr lang="nl-BE"/>
              <a:t>Chypre</a:t>
            </a:r>
            <a:r>
              <a:rPr lang="nl-BE" smtClean="0"/>
              <a:t>, </a:t>
            </a:r>
            <a:r>
              <a:rPr lang="nl-BE"/>
              <a:t>Espagne, </a:t>
            </a:r>
            <a:r>
              <a:rPr lang="nl-BE" smtClean="0"/>
              <a:t>Grèce, </a:t>
            </a:r>
            <a:r>
              <a:rPr lang="nl-BE"/>
              <a:t>Irlande</a:t>
            </a:r>
            <a:r>
              <a:rPr lang="nl-BE" smtClean="0"/>
              <a:t>, Italie, </a:t>
            </a:r>
            <a:r>
              <a:rPr lang="nl-BE"/>
              <a:t>Lituanie</a:t>
            </a:r>
            <a:r>
              <a:rPr lang="nl-BE" smtClean="0"/>
              <a:t>, Luxembourg</a:t>
            </a:r>
            <a:r>
              <a:rPr lang="nl-BE"/>
              <a:t>, </a:t>
            </a:r>
            <a:r>
              <a:rPr lang="nl-BE" smtClean="0"/>
              <a:t>Malte, </a:t>
            </a:r>
            <a:r>
              <a:rPr lang="nl-BE"/>
              <a:t>Pays-Bas</a:t>
            </a:r>
            <a:r>
              <a:rPr lang="nl-BE" smtClean="0"/>
              <a:t>, Royaume-Uni, </a:t>
            </a:r>
            <a:r>
              <a:rPr lang="nl-BE"/>
              <a:t>Suisse</a:t>
            </a:r>
            <a:endParaRPr lang="nl-BE" smtClean="0"/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IRP avec également des activités transfrontalières 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34</a:t>
            </a:fld>
            <a:endParaRPr lang="nl-BE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Rapport entre nombre d'IRP - total bilantaire - nombre d'affiliés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35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4279166"/>
              </p:ext>
            </p:extLst>
          </p:nvPr>
        </p:nvGraphicFramePr>
        <p:xfrm>
          <a:off x="395535" y="1340768"/>
          <a:ext cx="8291267" cy="4536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65896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 : taux de couverture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36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1674426"/>
              </p:ext>
            </p:extLst>
          </p:nvPr>
        </p:nvGraphicFramePr>
        <p:xfrm>
          <a:off x="395536" y="1175870"/>
          <a:ext cx="8316664" cy="47014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907394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Evaluation prudente des PLT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37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51519" y="1844824"/>
          <a:ext cx="8640961" cy="324036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282022"/>
                <a:gridCol w="706518"/>
                <a:gridCol w="826197"/>
                <a:gridCol w="847278"/>
                <a:gridCol w="847278"/>
                <a:gridCol w="847278"/>
                <a:gridCol w="847278"/>
                <a:gridCol w="609278"/>
                <a:gridCol w="609278"/>
                <a:gridCol w="609278"/>
                <a:gridCol w="609278"/>
              </a:tblGrid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 smtClean="0"/>
                        <a:t>Rapport PLT/PCT 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 smtClean="0"/>
                        <a:t>Pourcentage des IRP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 smtClean="0"/>
                        <a:t>Pourcentage du total bilantaire 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nl-BE" sz="1000" b="1" i="0" u="none" strike="noStrike" baseline="0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 smtClean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2014</a:t>
                      </a:r>
                      <a:endParaRPr lang="nl-BE" sz="1000" b="0" i="0" u="none" strike="noStrike" kern="1200" baseline="0">
                        <a:solidFill>
                          <a:srgbClr val="002244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150 %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125 %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150 %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120 %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125 %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115 %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&lt;=120 %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110 %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115 %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105 %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110 %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100 % et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105 %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4036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 smtClean="0">
                          <a:latin typeface="+mn-lt"/>
                        </a:rPr>
                        <a:t>100 %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8886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 : composition du portefeuille (1)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38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7083713"/>
              </p:ext>
            </p:extLst>
          </p:nvPr>
        </p:nvGraphicFramePr>
        <p:xfrm>
          <a:off x="467544" y="1484784"/>
          <a:ext cx="8244656" cy="4320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 : composition du portefeuille (2)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39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2165305"/>
              </p:ext>
            </p:extLst>
          </p:nvPr>
        </p:nvGraphicFramePr>
        <p:xfrm>
          <a:off x="776174" y="1412776"/>
          <a:ext cx="7920219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Le secteur des institutions de retraite professionnelle - Exercice 2014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/>
            <a:r>
              <a:rPr lang="nl-BE" smtClean="0"/>
              <a:t>Chiffres clés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Reporting relatif à l'exercice 2014</a:t>
            </a:r>
            <a:endParaRPr lang="nl-BE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Récapitulatif IRP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40</a:t>
            </a:fld>
            <a:endParaRPr lang="nl-BE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370975"/>
              </p:ext>
            </p:extLst>
          </p:nvPr>
        </p:nvGraphicFramePr>
        <p:xfrm>
          <a:off x="323528" y="1196752"/>
          <a:ext cx="8496946" cy="4890039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14445"/>
                <a:gridCol w="600889"/>
                <a:gridCol w="600889"/>
                <a:gridCol w="600889"/>
                <a:gridCol w="600889"/>
                <a:gridCol w="600889"/>
                <a:gridCol w="600889"/>
                <a:gridCol w="572722"/>
                <a:gridCol w="628179"/>
                <a:gridCol w="573599"/>
                <a:gridCol w="600889"/>
                <a:gridCol w="600889"/>
                <a:gridCol w="600889"/>
              </a:tblGrid>
              <a:tr h="440733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Nombre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Total bilantaire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(Mrd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Taux de couverture PCT </a:t>
                      </a:r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Taux de couverture PLT </a:t>
                      </a:r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Provisions techniques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(Mrd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Nombre d'affiliés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Secteur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1.477.713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1.477.347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Premier pilier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15.021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15.542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Deuxième pilier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1.462.692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1.461.805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Fonds sectoriels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1.101.891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1.094.429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Multi-employeurs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227.101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223.616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Mono-employeur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101.726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111.379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Indépendants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31.930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32.375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Liquidation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0,003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0,0004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0,001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0,0001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 </a:t>
                      </a: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DB, DC + </a:t>
                      </a:r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tarif</a:t>
                      </a:r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, CB</a:t>
                      </a: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606.752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600.598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DB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161.935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141.776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DC + </a:t>
                      </a:r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tarif</a:t>
                      </a:r>
                      <a:endParaRPr lang="nl-BE" sz="9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180%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105%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32.293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32,622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Cash Balance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275.638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263.800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Mixte</a:t>
                      </a:r>
                      <a:endParaRPr lang="nl-BE" sz="9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72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9,4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136.886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162.400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DC</a:t>
                      </a: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870.961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876.749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 </a:t>
                      </a: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Belgique</a:t>
                      </a:r>
                      <a:endParaRPr lang="nl-BE" sz="9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1.455.803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1.444.781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nl-BE" sz="900" b="1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Transfrontalier</a:t>
                      </a:r>
                      <a:endParaRPr lang="nl-BE" sz="900" b="1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21.910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32.566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6290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%</a:t>
                      </a:r>
                      <a:r>
                        <a:rPr lang="nl-BE" sz="900" b="1" i="0" u="none" strike="noStrike" baseline="0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 total bilantaire du secteur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Top 10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332.326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339.667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Top 50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754.819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741.556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000" smtClean="0"/>
              <a:t>Total bilantaire des IRP par rapport aux assurances groupe, aux assurances dirigeants d'entreprise et au troisième pilier</a:t>
            </a:r>
            <a:endParaRPr lang="nl-BE" sz="20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41</a:t>
            </a:fld>
            <a:endParaRPr lang="nl-BE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146789"/>
              </p:ext>
            </p:extLst>
          </p:nvPr>
        </p:nvGraphicFramePr>
        <p:xfrm>
          <a:off x="755576" y="1628800"/>
          <a:ext cx="7416822" cy="34563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411738"/>
                <a:gridCol w="667514"/>
                <a:gridCol w="667514"/>
                <a:gridCol w="667514"/>
                <a:gridCol w="667514"/>
                <a:gridCol w="667514"/>
                <a:gridCol w="667514"/>
              </a:tblGrid>
              <a:tr h="384043">
                <a:tc>
                  <a:txBody>
                    <a:bodyPr/>
                    <a:lstStyle/>
                    <a:p>
                      <a:pPr marL="88900" indent="0" algn="r" defTabSz="914400" rtl="0" eaLnBrk="1" fontAlgn="b" latinLnBrk="0" hangingPunct="1"/>
                      <a:r>
                        <a:rPr lang="nl-BE" sz="800" b="0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en</a:t>
                      </a:r>
                      <a:r>
                        <a:rPr lang="nl-BE" sz="800" b="0" u="none" strike="noStrike" kern="1200" baseline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 milliar</a:t>
                      </a:r>
                      <a:r>
                        <a:rPr lang="nl-BE" sz="800" b="0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ds €</a:t>
                      </a:r>
                      <a:endParaRPr lang="nl-BE" sz="800" b="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Premier pilier géré par des IRP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2,7</a:t>
                      </a:r>
                      <a:endParaRPr lang="nl-BE" sz="1000" b="0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Deuxième pilier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IRP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Assurance groupe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Assurance</a:t>
                      </a:r>
                      <a:r>
                        <a:rPr lang="nl-BE" sz="1200" b="1" u="none" strike="noStrike" baseline="0" smtClean="0">
                          <a:latin typeface="+mn-lt"/>
                          <a:cs typeface="Arial" pitchFamily="34" charset="0"/>
                        </a:rPr>
                        <a:t> dirigeants d'entreprise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Troisième pilier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23,7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Assurances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Fonds d'épargne</a:t>
                      </a:r>
                      <a:r>
                        <a:rPr lang="nl-BE" sz="1200" b="1" u="none" strike="noStrike" baseline="0" smtClean="0">
                          <a:latin typeface="+mn-lt"/>
                          <a:cs typeface="Arial" pitchFamily="34" charset="0"/>
                        </a:rPr>
                        <a:t> pension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74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1600" b="1" smtClean="0"/>
              <a:t>IRP</a:t>
            </a:r>
            <a:r>
              <a:rPr lang="nl-BE" sz="1600" smtClean="0"/>
              <a:t> : institution de retraite professionnelle</a:t>
            </a:r>
          </a:p>
          <a:p>
            <a:r>
              <a:rPr lang="nl-BE" sz="1600" b="1" smtClean="0"/>
              <a:t>OPC</a:t>
            </a:r>
            <a:r>
              <a:rPr lang="nl-BE" sz="1600" smtClean="0"/>
              <a:t> : organisme de placement collectif</a:t>
            </a:r>
          </a:p>
          <a:p>
            <a:r>
              <a:rPr lang="nl-BE" sz="1600" b="1" smtClean="0"/>
              <a:t>PCT</a:t>
            </a:r>
            <a:r>
              <a:rPr lang="nl-BE" sz="1600" smtClean="0"/>
              <a:t> (provisions techniques à court terme) : </a:t>
            </a:r>
            <a:r>
              <a:rPr lang="fr-FR" sz="1600" smtClean="0"/>
              <a:t>provisions techniques qui correspondent aux droits de pension acquis par les affiliés au moment considéré</a:t>
            </a:r>
            <a:endParaRPr lang="nl-BE" sz="1600" smtClean="0"/>
          </a:p>
          <a:p>
            <a:r>
              <a:rPr lang="nl-BE" sz="1600" b="1" smtClean="0"/>
              <a:t>PLT</a:t>
            </a:r>
            <a:r>
              <a:rPr lang="nl-BE" sz="1600" smtClean="0"/>
              <a:t> (provisions techniques à long terme) : provisions techniques incluant, </a:t>
            </a:r>
            <a:r>
              <a:rPr lang="fr-FR" sz="1600" smtClean="0"/>
              <a:t>en sus des droits de pension acquis, une marge de sécurité</a:t>
            </a:r>
            <a:endParaRPr lang="nl-BE" sz="1600" smtClean="0"/>
          </a:p>
          <a:p>
            <a:r>
              <a:rPr lang="nl-BE" sz="1600" b="1" smtClean="0"/>
              <a:t>DB</a:t>
            </a:r>
            <a:r>
              <a:rPr lang="nl-BE" sz="1600" smtClean="0"/>
              <a:t> : defined benefits (but à atteindre)</a:t>
            </a:r>
          </a:p>
          <a:p>
            <a:r>
              <a:rPr lang="nl-BE" sz="1600" b="1" smtClean="0"/>
              <a:t>DC</a:t>
            </a:r>
            <a:r>
              <a:rPr lang="nl-BE" sz="1600" smtClean="0"/>
              <a:t> : defined contributions (contributions définies)</a:t>
            </a:r>
          </a:p>
          <a:p>
            <a:endParaRPr lang="nl-BE" sz="240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Lexique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42</a:t>
            </a:fld>
            <a:endParaRPr lang="nl-BE" dirty="0"/>
          </a:p>
        </p:txBody>
      </p:sp>
      <p:sp>
        <p:nvSpPr>
          <p:cNvPr id="7" name="Date Placeholder 2"/>
          <p:cNvSpPr txBox="1">
            <a:spLocks/>
          </p:cNvSpPr>
          <p:nvPr/>
        </p:nvSpPr>
        <p:spPr>
          <a:xfrm>
            <a:off x="791370" y="6219824"/>
            <a:ext cx="1620342" cy="63817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nl-BE"/>
            </a:defPPr>
            <a:lvl1pPr marL="0" algn="l" defTabSz="914400" rtl="0" eaLnBrk="1" latinLnBrk="0" hangingPunct="1">
              <a:defRPr sz="1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mtClean="0"/>
              <a:t>31 octobre 2015</a:t>
            </a:r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nl-BE" smtClean="0"/>
              <a:t>Nombre d'IRP rapporteuses : 198</a:t>
            </a:r>
          </a:p>
          <a:p>
            <a:pPr>
              <a:spcBef>
                <a:spcPts val="600"/>
              </a:spcBef>
            </a:pPr>
            <a:r>
              <a:rPr lang="nl-BE" smtClean="0"/>
              <a:t>Total bilantaire : 23,4 Mrd €</a:t>
            </a:r>
          </a:p>
          <a:p>
            <a:pPr>
              <a:spcBef>
                <a:spcPts val="600"/>
              </a:spcBef>
            </a:pPr>
            <a:r>
              <a:rPr lang="nl-BE" smtClean="0"/>
              <a:t>Provisions techniques : 17,7 Mrd €</a:t>
            </a:r>
          </a:p>
          <a:p>
            <a:pPr>
              <a:spcBef>
                <a:spcPts val="600"/>
              </a:spcBef>
            </a:pPr>
            <a:r>
              <a:rPr lang="nl-BE" smtClean="0"/>
              <a:t>Nombre d'affiliés : 1,48 Mio</a:t>
            </a:r>
          </a:p>
          <a:p>
            <a:pPr>
              <a:spcBef>
                <a:spcPts val="600"/>
              </a:spcBef>
            </a:pPr>
            <a:r>
              <a:rPr lang="nl-BE" smtClean="0"/>
              <a:t>Taux de couverture PCT + marge : 156 % </a:t>
            </a:r>
          </a:p>
          <a:p>
            <a:pPr>
              <a:spcBef>
                <a:spcPts val="600"/>
              </a:spcBef>
            </a:pPr>
            <a:r>
              <a:rPr lang="nl-BE" smtClean="0"/>
              <a:t>Taux de couverture PLT + marge : 129 %</a:t>
            </a:r>
          </a:p>
          <a:p>
            <a:pPr>
              <a:spcBef>
                <a:spcPts val="600"/>
              </a:spcBef>
            </a:pPr>
            <a:r>
              <a:rPr lang="nl-BE" smtClean="0"/>
              <a:t>Rapport PLT/PCT : 121 %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20776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95536" y="1412776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Evolution du total bilantaire</a:t>
            </a:r>
            <a:endParaRPr lang="nl-BE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670393"/>
              </p:ext>
            </p:extLst>
          </p:nvPr>
        </p:nvGraphicFramePr>
        <p:xfrm>
          <a:off x="417772" y="1916832"/>
          <a:ext cx="8294427" cy="3960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2597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Secteur hétérogène</a:t>
            </a:r>
            <a:endParaRPr lang="nl-B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95536" y="2348880"/>
          <a:ext cx="7992887" cy="273630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80679"/>
                <a:gridCol w="1319509"/>
                <a:gridCol w="1557122"/>
                <a:gridCol w="1557122"/>
                <a:gridCol w="1678455"/>
              </a:tblGrid>
              <a:tr h="627682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Total bilantaire </a:t>
                      </a:r>
                    </a:p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(en euros)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Nombre d'institutions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% i</a:t>
                      </a:r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nstitutions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Valeur bilantaire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% total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&gt;500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11.297.323.140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100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 </a:t>
                      </a:r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&lt;&gt;500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7.359.654.395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10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 </a:t>
                      </a:r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&lt;&gt;100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4.501.849.970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&lt;10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210.407.840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339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Total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23.369.235.345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7455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260350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31840" y="6219824"/>
            <a:ext cx="4950628" cy="638177"/>
          </a:xfrm>
        </p:spPr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91370" y="6219824"/>
            <a:ext cx="7957094" cy="638177"/>
          </a:xfrm>
        </p:spPr>
        <p:txBody>
          <a:bodyPr/>
          <a:lstStyle/>
          <a:p>
            <a:fld id="{77898CD9-BA95-4A68-8F64-76B0F869134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31800" y="1412776"/>
            <a:ext cx="82153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mtClean="0"/>
              <a:t>Evolution du nombre d'affiliés</a:t>
            </a:r>
            <a:endParaRPr lang="nl-BE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2878064"/>
              </p:ext>
            </p:extLst>
          </p:nvPr>
        </p:nvGraphicFramePr>
        <p:xfrm>
          <a:off x="631800" y="1916832"/>
          <a:ext cx="8055003" cy="3960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473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octobre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Secteur</a:t>
            </a:r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Reporting relatif à l'exercice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9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Composition des affiliés*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597542"/>
              </p:ext>
            </p:extLst>
          </p:nvPr>
        </p:nvGraphicFramePr>
        <p:xfrm>
          <a:off x="280010" y="1782108"/>
          <a:ext cx="8655987" cy="393481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620681"/>
                <a:gridCol w="844826"/>
                <a:gridCol w="844826"/>
                <a:gridCol w="905171"/>
                <a:gridCol w="828000"/>
                <a:gridCol w="828000"/>
                <a:gridCol w="784483"/>
              </a:tblGrid>
              <a:tr h="202869">
                <a:tc>
                  <a:txBody>
                    <a:bodyPr/>
                    <a:lstStyle/>
                    <a:p>
                      <a:pPr algn="ctr" fontAlgn="ctr"/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2009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2013**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2014***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9095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Arial" pitchFamily="34" charset="0"/>
                          <a:cs typeface="Arial" pitchFamily="34" charset="0"/>
                        </a:rPr>
                        <a:t>1.	Affiliés actifs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577.737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560.835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556.430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973.899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1.002.011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940.179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8650" indent="0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Hommes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464.882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451.339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446.966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571.685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587.383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5475" indent="-625475" algn="l" fontAlgn="t">
                        <a:tabLst/>
                      </a:pP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	Femmes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112.855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402.214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414.628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990">
                <a:tc>
                  <a:txBody>
                    <a:bodyPr/>
                    <a:lstStyle/>
                    <a:p>
                      <a:pPr marL="628650" indent="-360363" algn="l" fontAlgn="t"/>
                      <a:r>
                        <a:rPr lang="nl-BE" sz="1000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1.1.	Ouvriers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368.953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356.150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351.839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400.996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8650" indent="0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Hommes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346.098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335.267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331.821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378.759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5475" indent="-625475" algn="l" fontAlgn="t">
                        <a:tabLst/>
                      </a:pP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	Femmes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22.855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20.883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20.018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22.237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4550">
                <a:tc>
                  <a:txBody>
                    <a:bodyPr/>
                    <a:lstStyle/>
                    <a:p>
                      <a:pPr marL="628650" indent="-360363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1.2.	Employés et cadres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208.784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204.591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572.903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8650" indent="0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Hommes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118.784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116.072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115.145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192.926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5475" indent="-625475" algn="l" fontAlgn="t">
                        <a:tabLst/>
                      </a:pP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	Femmes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90.000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88.613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89.446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379.977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8714">
                <a:tc>
                  <a:txBody>
                    <a:bodyPr/>
                    <a:lstStyle/>
                    <a:p>
                      <a:pPr marL="268288" indent="-179388" algn="l" fontAlgn="t">
                        <a:tabLst/>
                      </a:pPr>
                      <a:r>
                        <a:rPr lang="nl-BE" sz="1000" b="1" u="none" strike="noStrike" smtClean="0">
                          <a:latin typeface="Arial" pitchFamily="34" charset="0"/>
                          <a:cs typeface="Arial" pitchFamily="34" charset="0"/>
                        </a:rPr>
                        <a:t>2.	</a:t>
                      </a:r>
                      <a:r>
                        <a:rPr lang="fr-FR" sz="1000" b="1" u="none" strike="noStrike" smtClean="0">
                          <a:latin typeface="Arial" pitchFamily="34" charset="0"/>
                          <a:cs typeface="Arial" pitchFamily="34" charset="0"/>
                        </a:rPr>
                        <a:t>Affiliés ayant quitté la société avec des droits différés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233.264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255.746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290.959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383.687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438.596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502.574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8650" indent="0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Hommes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180.590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197.769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227.406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265.162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297.423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5475" indent="-625475" algn="l" fontAlgn="t">
                        <a:tabLst/>
                      </a:pP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	Femmes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52.674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63.553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118.525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141.173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76906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Arial" pitchFamily="34" charset="0"/>
                          <a:cs typeface="Arial" pitchFamily="34" charset="0"/>
                        </a:rPr>
                        <a:t>3.	</a:t>
                      </a:r>
                      <a:r>
                        <a:rPr lang="fr-FR" sz="1000" b="1" u="none" strike="noStrike" smtClean="0">
                          <a:latin typeface="Arial" pitchFamily="34" charset="0"/>
                          <a:cs typeface="Arial" pitchFamily="34" charset="0"/>
                        </a:rPr>
                        <a:t>Rentiers (rentes de retraite, de survie, d'orphelin et d'invalidité)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40.190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41.294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40.009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37.350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37.106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34.594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8650" indent="0" algn="l" fontAlgn="t"/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Hommes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23.230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26.272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22.548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22.366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2869">
                <a:tc>
                  <a:txBody>
                    <a:bodyPr/>
                    <a:lstStyle/>
                    <a:p>
                      <a:pPr marL="625475" indent="-625475" algn="l" fontAlgn="t">
                        <a:tabLst/>
                      </a:pPr>
                      <a:r>
                        <a:rPr lang="nl-BE" sz="1000" u="none" strike="noStrike" smtClean="0">
                          <a:latin typeface="Arial" pitchFamily="34" charset="0"/>
                          <a:cs typeface="Arial" pitchFamily="34" charset="0"/>
                        </a:rPr>
                        <a:t>	Femmes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16.960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15.022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14.836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14.802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14.740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 flipH="1">
            <a:off x="395535" y="5803387"/>
            <a:ext cx="842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900" smtClean="0"/>
              <a:t>* Doubles comptages inclus ** A partir de 2013, il n’y a plus de distinction entre ouvriers et employés/cadres *** A partir de 2014, plus de distinction entre hommes et femmes</a:t>
            </a:r>
            <a:endParaRPr lang="nl-BE" sz="900"/>
          </a:p>
        </p:txBody>
      </p:sp>
    </p:spTree>
    <p:extLst>
      <p:ext uri="{BB962C8B-B14F-4D97-AF65-F5344CB8AC3E}">
        <p14:creationId xmlns:p14="http://schemas.microsoft.com/office/powerpoint/2010/main" val="220481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SMA New">
  <a:themeElements>
    <a:clrScheme name="FSMA">
      <a:dk1>
        <a:srgbClr val="002244"/>
      </a:dk1>
      <a:lt1>
        <a:sysClr val="window" lastClr="FFFFFF"/>
      </a:lt1>
      <a:dk2>
        <a:srgbClr val="002244"/>
      </a:dk2>
      <a:lt2>
        <a:srgbClr val="FFFFFF"/>
      </a:lt2>
      <a:accent1>
        <a:srgbClr val="002244"/>
      </a:accent1>
      <a:accent2>
        <a:srgbClr val="668899"/>
      </a:accent2>
      <a:accent3>
        <a:srgbClr val="BBCC00"/>
      </a:accent3>
      <a:accent4>
        <a:srgbClr val="BBCCCC"/>
      </a:accent4>
      <a:accent5>
        <a:srgbClr val="333333"/>
      </a:accent5>
      <a:accent6>
        <a:srgbClr val="DDDDDD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MA New" id="{ADC49A3E-4504-45DC-9DE0-F886B1692A38}" vid="{A53F1B4A-5306-414E-B0AA-718F661574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Statistics" ma:contentTypeID="0x01010096B10D78A450B444BAE61FDEE383F84800ED16D919DA984EFDA9CE2E9A6546043B000B1D9FD9243F5245AB2A34B47A87BF77" ma:contentTypeVersion="3" ma:contentTypeDescription="Create a new document." ma:contentTypeScope="" ma:versionID="20ff22da0a5c7aca540cb844163b5e2f">
  <xsd:schema xmlns:xsd="http://www.w3.org/2001/XMLSchema" xmlns:xs="http://www.w3.org/2001/XMLSchema" xmlns:p="http://schemas.microsoft.com/office/2006/metadata/properties" xmlns:ns2="ad42419c-5595-49a5-bb94-79fff8954f72" targetNamespace="http://schemas.microsoft.com/office/2006/metadata/properties" ma:root="true" ma:fieldsID="dd77b36fc6098a0f95ce9cee14cc83d9" ns2:_="">
    <xsd:import namespace="ad42419c-5595-49a5-bb94-79fff8954f72"/>
    <xsd:element name="properties">
      <xsd:complexType>
        <xsd:sequence>
          <xsd:element name="documentManagement">
            <xsd:complexType>
              <xsd:all>
                <xsd:element ref="ns2:FSMADocumentDescription" minOccurs="0"/>
                <xsd:element ref="ns2:RelevantFor" minOccurs="0"/>
                <xsd:element ref="ns2:j57658f9111242c1ab0be9b95dacce65" minOccurs="0"/>
                <xsd:element ref="ns2:o3d75fc94b264abb977af7e04b885cd5" minOccurs="0"/>
                <xsd:element ref="ns2:b252f7a24a5b428398326c6f59ad01f1" minOccurs="0"/>
                <xsd:element ref="ns2:Date1" minOccurs="0"/>
                <xsd:element ref="ns2:ncff1c19e96f4f66a1ef6e7dc3ac23a0" minOccurs="0"/>
                <xsd:element ref="ns2:Cas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2419c-5595-49a5-bb94-79fff8954f72" elementFormDefault="qualified">
    <xsd:import namespace="http://schemas.microsoft.com/office/2006/documentManagement/types"/>
    <xsd:import namespace="http://schemas.microsoft.com/office/infopath/2007/PartnerControls"/>
    <xsd:element name="FSMADocumentDescription" ma:index="8" nillable="true" ma:displayName="Description" ma:internalName="FSMADocumentDescription">
      <xsd:simpleType>
        <xsd:restriction base="dms:Note"/>
      </xsd:simpleType>
    </xsd:element>
    <xsd:element name="RelevantFor" ma:index="9" nillable="true" ma:displayName="Relevant for" ma:list="{cfcd7f06-e259-4d49-887c-f88ce2342bd7}" ma:internalName="RelevantFor" ma:showField="Combined" ma:web="e320e0e5-1f46-4076-904c-bbad55c2a47f">
      <xsd:simpleType>
        <xsd:restriction base="dms:Unknown"/>
      </xsd:simpleType>
    </xsd:element>
    <xsd:element name="j57658f9111242c1ab0be9b95dacce65" ma:index="10" nillable="true" ma:taxonomy="true" ma:internalName="j57658f9111242c1ab0be9b95dacce65" ma:taxonomyFieldName="FSMAKeywords" ma:displayName="Keywords" ma:default="" ma:fieldId="{357658f9-1112-42c1-ab0b-e9b95dacce65}" ma:taxonomyMulti="true" ma:sspId="733e9705-8999-4689-82cc-e4b589d7ceac" ma:termSetId="0c0cad7d-378f-43ed-928f-3cdc5e0a641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3d75fc94b264abb977af7e04b885cd5" ma:index="12" nillable="true" ma:taxonomy="true" ma:internalName="o3d75fc94b264abb977af7e04b885cd5" ma:taxonomyFieldName="FSMADocumentStatus" ma:displayName="Status" ma:default="" ma:fieldId="{83d75fc9-4b26-4abb-977a-f7e04b885cd5}" ma:sspId="733e9705-8999-4689-82cc-e4b589d7ceac" ma:termSetId="f70b2fdd-aab3-4f0c-90d0-dfa46d2b54c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252f7a24a5b428398326c6f59ad01f1" ma:index="14" nillable="true" ma:taxonomy="true" ma:internalName="b252f7a24a5b428398326c6f59ad01f1" ma:taxonomyFieldName="FSMALanguage" ma:displayName="Language" ma:default="" ma:fieldId="{b252f7a2-4a5b-4283-9832-6c6f59ad01f1}" ma:taxonomyMulti="true" ma:sspId="733e9705-8999-4689-82cc-e4b589d7ceac" ma:termSetId="aafeecad-3366-4f68-8bb2-095e8beb6c4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ate1" ma:index="16" nillable="true" ma:displayName="Date" ma:format="DateOnly" ma:internalName="Date1">
      <xsd:simpleType>
        <xsd:restriction base="dms:DateTime"/>
      </xsd:simpleType>
    </xsd:element>
    <xsd:element name="ncff1c19e96f4f66a1ef6e7dc3ac23a0" ma:index="17" nillable="true" ma:taxonomy="true" ma:internalName="ncff1c19e96f4f66a1ef6e7dc3ac23a0" ma:taxonomyFieldName="Importance" ma:displayName="Importance" ma:default="" ma:fieldId="{7cff1c19-e96f-4f66-a1ef-6e7dc3ac23a0}" ma:sspId="733e9705-8999-4689-82cc-e4b589d7ceac" ma:termSetId="94677fba-fc98-4aba-92d7-620adf12305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ase" ma:index="19" nillable="true" ma:displayName="Case" ma:format="Hyperlink" ma:internalName="Ca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3d75fc94b264abb977af7e04b885cd5 xmlns="ad42419c-5595-49a5-bb94-79fff8954f72">
      <Terms xmlns="http://schemas.microsoft.com/office/infopath/2007/PartnerControls"/>
    </o3d75fc94b264abb977af7e04b885cd5>
    <FSMADocumentDescription xmlns="ad42419c-5595-49a5-bb94-79fff8954f72">Sectoroverzicht FR: versie website</FSMADocumentDescription>
    <b252f7a24a5b428398326c6f59ad01f1 xmlns="ad42419c-5595-49a5-bb94-79fff8954f72">
      <Terms xmlns="http://schemas.microsoft.com/office/infopath/2007/PartnerControls"/>
    </b252f7a24a5b428398326c6f59ad01f1>
    <RelevantFor xmlns="ad42419c-5595-49a5-bb94-79fff8954f72" xsi:nil="true"/>
    <Case xmlns="ad42419c-5595-49a5-bb94-79fff8954f72">
      <Url>https://edossier2.fsmanet.be/sites/administration/_layouts/15/eDossier.Core/CaseRedirect.aspx?Id=cdcef385-1174-4ec6-9d91-6e4057299520</Url>
      <Description>STATS-2015-004871</Description>
    </Case>
    <Date1 xmlns="ad42419c-5595-49a5-bb94-79fff8954f72">2015-10-28T23:00:00+00:00</Date1>
    <ncff1c19e96f4f66a1ef6e7dc3ac23a0 xmlns="ad42419c-5595-49a5-bb94-79fff8954f72">
      <Terms xmlns="http://schemas.microsoft.com/office/infopath/2007/PartnerControls"/>
    </ncff1c19e96f4f66a1ef6e7dc3ac23a0>
    <j57658f9111242c1ab0be9b95dacce65 xmlns="ad42419c-5595-49a5-bb94-79fff8954f72">
      <Terms xmlns="http://schemas.microsoft.com/office/infopath/2007/PartnerControls"/>
    </j57658f9111242c1ab0be9b95dacce65>
  </documentManagement>
</p:properties>
</file>

<file path=customXml/itemProps1.xml><?xml version="1.0" encoding="utf-8"?>
<ds:datastoreItem xmlns:ds="http://schemas.openxmlformats.org/officeDocument/2006/customXml" ds:itemID="{0C7AFF91-B092-4D04-8488-D810010805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42419c-5595-49a5-bb94-79fff8954f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D8B41ED-241F-4A6F-ABE2-CC419D9A10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2FCF28-6E43-45FC-96E4-34757F58CBF2}">
  <ds:schemaRefs>
    <ds:schemaRef ds:uri="http://purl.org/dc/dcmitype/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ad42419c-5595-49a5-bb94-79fff8954f7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FSMA New</Template>
  <TotalTime>4959</TotalTime>
  <Words>2829</Words>
  <Application>Microsoft Office PowerPoint</Application>
  <PresentationFormat>On-screen Show (4:3)</PresentationFormat>
  <Paragraphs>1113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Gotham Rounded Book</vt:lpstr>
      <vt:lpstr>Wingdings</vt:lpstr>
      <vt:lpstr>FSMA New</vt:lpstr>
      <vt:lpstr>PowerPoint Presentation</vt:lpstr>
      <vt:lpstr>Le secteur des institutions de retraite professionnelle - Exercice 2014 </vt:lpstr>
      <vt:lpstr>Executive summary</vt:lpstr>
      <vt:lpstr>Le secteur des institutions de retraite professionnelle - Exercice 2014</vt:lpstr>
      <vt:lpstr>Secteur</vt:lpstr>
      <vt:lpstr>Secteur</vt:lpstr>
      <vt:lpstr>Secteur</vt:lpstr>
      <vt:lpstr>Secteur</vt:lpstr>
      <vt:lpstr>Secteur</vt:lpstr>
      <vt:lpstr>Secteur</vt:lpstr>
      <vt:lpstr>Secteur</vt:lpstr>
      <vt:lpstr>Secteur</vt:lpstr>
      <vt:lpstr>Secteur</vt:lpstr>
      <vt:lpstr>Top 10 selon le total bilantaire</vt:lpstr>
      <vt:lpstr>Top 50 selon le total bilantaire</vt:lpstr>
      <vt:lpstr>Secteur</vt:lpstr>
      <vt:lpstr>Secteur</vt:lpstr>
      <vt:lpstr>Secteur</vt:lpstr>
      <vt:lpstr>Premier pilier</vt:lpstr>
      <vt:lpstr>Deuxième pilier (total)</vt:lpstr>
      <vt:lpstr>Deuxième pilier : fonds sectoriels</vt:lpstr>
      <vt:lpstr>Deuxième pilier : multi-employeurs</vt:lpstr>
      <vt:lpstr>Deuxième pilier : mono-employeur</vt:lpstr>
      <vt:lpstr>Deuxième pilier : indépendants</vt:lpstr>
      <vt:lpstr>Deuxième pilier : liquidation</vt:lpstr>
      <vt:lpstr>Secteur</vt:lpstr>
      <vt:lpstr>IRP avec au moins un plan comportant l'une ou l'autre forme de promesse de rendement</vt:lpstr>
      <vt:lpstr>IRP avec promesse de rendement : uniquement DB</vt:lpstr>
      <vt:lpstr>IRP avec promesse de rendement : uniquement DC + tarif</vt:lpstr>
      <vt:lpstr>IRP avec promesse de rendement : uniquement Cash Balance</vt:lpstr>
      <vt:lpstr>IRP avec promesse de rendement : mixte*</vt:lpstr>
      <vt:lpstr>IRP avec uniquement des plans DC sans tarif</vt:lpstr>
      <vt:lpstr>Secteur</vt:lpstr>
      <vt:lpstr>IRP avec également des activités transfrontalières </vt:lpstr>
      <vt:lpstr>Rapport entre nombre d'IRP - total bilantaire - nombre d'affiliés</vt:lpstr>
      <vt:lpstr>Peer groups : taux de couverture</vt:lpstr>
      <vt:lpstr>Evaluation prudente des PLT</vt:lpstr>
      <vt:lpstr>Peer groups : composition du portefeuille (1)</vt:lpstr>
      <vt:lpstr>Peer groups : composition du portefeuille (2)</vt:lpstr>
      <vt:lpstr>Récapitulatif IRP</vt:lpstr>
      <vt:lpstr>Total bilantaire des IRP par rapport aux assurances groupe, aux assurances dirigeants d'entreprise et au troisième pilier</vt:lpstr>
      <vt:lpstr>Lexique</vt:lpstr>
    </vt:vector>
  </TitlesOfParts>
  <Company>National Bank of Belgium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Vandendriessche Diederik</dc:creator>
  <cp:lastModifiedBy>Vandendriessche, Diederik</cp:lastModifiedBy>
  <cp:revision>435</cp:revision>
  <cp:lastPrinted>2015-10-29T10:59:22Z</cp:lastPrinted>
  <dcterms:created xsi:type="dcterms:W3CDTF">2011-10-05T15:12:53Z</dcterms:created>
  <dcterms:modified xsi:type="dcterms:W3CDTF">2015-11-10T15:56:58Z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-1846749425</vt:i4>
  </property>
  <property fmtid="{D5CDD505-2E9C-101B-9397-08002B2CF9AE}" pid="3" name="_NewReviewCycle">
    <vt:lpwstr/>
  </property>
  <property fmtid="{D5CDD505-2E9C-101B-9397-08002B2CF9AE}" pid="4" name="_EmailSubject">
    <vt:lpwstr>Sectoroverzicht</vt:lpwstr>
  </property>
  <property fmtid="{D5CDD505-2E9C-101B-9397-08002B2CF9AE}" pid="5" name="_AuthorEmail">
    <vt:lpwstr>Diederik.Vandendriessche@fsma.be</vt:lpwstr>
  </property>
  <property fmtid="{D5CDD505-2E9C-101B-9397-08002B2CF9AE}" pid="6" name="_AuthorEmailDisplayName">
    <vt:lpwstr>Vandendriessche, Diederik</vt:lpwstr>
  </property>
  <property fmtid="{D5CDD505-2E9C-101B-9397-08002B2CF9AE}" pid="7" name="_PreviousAdHocReviewCycleID">
    <vt:i4>-1334101346</vt:i4>
  </property>
  <property fmtid="{D5CDD505-2E9C-101B-9397-08002B2CF9AE}" pid="8" name="ContentTypeId">
    <vt:lpwstr>0x01010096B10D78A450B444BAE61FDEE383F84800ED16D919DA984EFDA9CE2E9A6546043B000B1D9FD9243F5245AB2A34B47A87BF77</vt:lpwstr>
  </property>
  <property fmtid="{D5CDD505-2E9C-101B-9397-08002B2CF9AE}" pid="9" name="FSMALanguage">
    <vt:lpwstr/>
  </property>
  <property fmtid="{D5CDD505-2E9C-101B-9397-08002B2CF9AE}" pid="10" name="FSMAKeywords">
    <vt:lpwstr/>
  </property>
  <property fmtid="{D5CDD505-2E9C-101B-9397-08002B2CF9AE}" pid="11" name="TaxCatchAll">
    <vt:lpwstr/>
  </property>
  <property fmtid="{D5CDD505-2E9C-101B-9397-08002B2CF9AE}" pid="12" name="FSMADocumentStatus">
    <vt:lpwstr/>
  </property>
  <property fmtid="{D5CDD505-2E9C-101B-9397-08002B2CF9AE}" pid="13" name="Importance">
    <vt:lpwstr/>
  </property>
</Properties>
</file>